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8" r:id="rId4"/>
    <p:sldId id="259" r:id="rId5"/>
    <p:sldId id="256" r:id="rId6"/>
    <p:sldId id="260" r:id="rId7"/>
    <p:sldId id="261" r:id="rId8"/>
    <p:sldId id="262" r:id="rId9"/>
    <p:sldId id="273" r:id="rId10"/>
    <p:sldId id="268" r:id="rId11"/>
    <p:sldId id="269" r:id="rId12"/>
    <p:sldId id="264" r:id="rId13"/>
    <p:sldId id="270" r:id="rId14"/>
    <p:sldId id="271" r:id="rId15"/>
    <p:sldId id="265" r:id="rId16"/>
    <p:sldId id="272" r:id="rId17"/>
    <p:sldId id="266" r:id="rId18"/>
    <p:sldId id="267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6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77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986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33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15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4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74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971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89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56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03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31343-18FB-4CB2-970C-6F72EA11EF26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CEE7-3675-4C2D-A66E-7159491B22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232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8" y="2958598"/>
            <a:ext cx="44689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09" y="2958598"/>
            <a:ext cx="42904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uadroTexto 3"/>
          <p:cNvSpPr txBox="1">
            <a:spLocks noChangeArrowheads="1"/>
          </p:cNvSpPr>
          <p:nvPr/>
        </p:nvSpPr>
        <p:spPr bwMode="auto">
          <a:xfrm>
            <a:off x="2094942" y="2258803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000" b="1" dirty="0">
                <a:cs typeface="Arial" panose="020B0604020202020204" pitchFamily="34" charset="0"/>
              </a:rPr>
              <a:t>Segunda Etapa</a:t>
            </a:r>
          </a:p>
        </p:txBody>
      </p:sp>
      <p:sp>
        <p:nvSpPr>
          <p:cNvPr id="23557" name="CuadroTexto 4"/>
          <p:cNvSpPr txBox="1">
            <a:spLocks noChangeArrowheads="1"/>
          </p:cNvSpPr>
          <p:nvPr/>
        </p:nvSpPr>
        <p:spPr bwMode="auto">
          <a:xfrm>
            <a:off x="1551904" y="258871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dirty="0"/>
              <a:t>Intensificación de la rotación + Intensificación del planteo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6009" y="263562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 dirty="0"/>
              <a:t>Sistemas de producción y sustentabilidad de la agricultura en la región Norte de Bs As</a:t>
            </a:r>
            <a:r>
              <a:rPr lang="es-AR" altLang="es-AR" sz="2400" b="1" dirty="0" smtClean="0"/>
              <a:t>.</a:t>
            </a:r>
            <a:endParaRPr lang="es-AR" altLang="es-AR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689018" y="1319816"/>
            <a:ext cx="7997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Rotaciones: Intensificación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uso de recursos, productividad y cambios en las propiedades de nuestros sistemas de producción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LOGO C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914400"/>
            <a:ext cx="8770513" cy="495836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5003" y="283335"/>
            <a:ext cx="475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Rendimientos de la campaña 18-19. Arvejas: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C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60" y="1720878"/>
            <a:ext cx="6954591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90" y="430041"/>
            <a:ext cx="534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vasculares en Arveja. El Ranchito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1170738"/>
            <a:ext cx="5731098" cy="53064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1170739"/>
            <a:ext cx="2984880" cy="530645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>
            <a:off x="231820" y="2485623"/>
            <a:ext cx="2130917" cy="92727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541690" y="2575775"/>
            <a:ext cx="2327857" cy="22151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090930" y="2575775"/>
            <a:ext cx="319825" cy="39001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138450" y="2485623"/>
            <a:ext cx="1620054" cy="50871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859888" y="216631"/>
            <a:ext cx="262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cola cosecha Trigo:</a:t>
            </a:r>
          </a:p>
          <a:p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 inóculo ?</a:t>
            </a:r>
          </a:p>
          <a:p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Mejores condiciones ?</a:t>
            </a:r>
          </a:p>
          <a:p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Ambas ?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03" y="283335"/>
            <a:ext cx="475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Rendimientos de la campaña 18-19. Sojas: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0" y="850005"/>
            <a:ext cx="8680360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80" y="492852"/>
            <a:ext cx="9190560" cy="5843553"/>
          </a:xfrm>
          <a:prstGeom prst="rect">
            <a:avLst/>
          </a:prstGeom>
        </p:spPr>
      </p:pic>
      <p:pic>
        <p:nvPicPr>
          <p:cNvPr id="3" name="Picture 4" descr="LOGO C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6312916"/>
            <a:ext cx="966093" cy="5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21972" y="123521"/>
            <a:ext cx="475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Rendimientos de la campaña 18-19. Maíces: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00011" y="556138"/>
            <a:ext cx="1262130" cy="42915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6218349" y="3437721"/>
            <a:ext cx="1262130" cy="42915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89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4698" y="60238"/>
            <a:ext cx="56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Rendimientos de la campaña 18-19.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Glucosa: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429570"/>
            <a:ext cx="8925060" cy="58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093" y="141668"/>
            <a:ext cx="53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Rendimientos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Glucosa 5 Campañas: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7" y="618186"/>
            <a:ext cx="8497850" cy="5619101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>
            <a:off x="8005405" y="1120462"/>
            <a:ext cx="25757" cy="181592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8031162" y="1936089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 Sojas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005405" y="1120462"/>
            <a:ext cx="97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0.6Sojas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1933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0" y="154548"/>
            <a:ext cx="60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volución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bajo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Soja vs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x del Crea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03" y="676754"/>
            <a:ext cx="9161606" cy="55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6519" y="283335"/>
            <a:ext cx="349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Margen bruto histórico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810990"/>
            <a:ext cx="8500055" cy="2048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9" y="3278893"/>
            <a:ext cx="8905742" cy="2246144"/>
          </a:xfrm>
          <a:prstGeom prst="rect">
            <a:avLst/>
          </a:prstGeom>
        </p:spPr>
      </p:pic>
      <p:pic>
        <p:nvPicPr>
          <p:cNvPr id="5" name="Picture 4" descr="LOGO C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412124"/>
            <a:ext cx="8010471" cy="6445875"/>
          </a:xfrm>
          <a:prstGeom prst="rect">
            <a:avLst/>
          </a:prstGeom>
        </p:spPr>
      </p:pic>
      <p:pic>
        <p:nvPicPr>
          <p:cNvPr id="5" name="Picture 4" descr="LOGO C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27467" y="154546"/>
            <a:ext cx="284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Dinámica de Malezas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6669" y="523878"/>
            <a:ext cx="7464493" cy="16397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566670" y="5106472"/>
            <a:ext cx="7464492" cy="17515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5611"/>
            <a:ext cx="8534400" cy="47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uadroTexto 1"/>
          <p:cNvSpPr txBox="1">
            <a:spLocks noChangeArrowheads="1"/>
          </p:cNvSpPr>
          <p:nvPr/>
        </p:nvSpPr>
        <p:spPr bwMode="auto">
          <a:xfrm>
            <a:off x="622279" y="245952"/>
            <a:ext cx="3383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400" b="1" dirty="0" smtClean="0"/>
              <a:t>Como seguimos </a:t>
            </a:r>
            <a:r>
              <a:rPr lang="es-AR" altLang="es-AR" sz="2400" b="1" dirty="0"/>
              <a:t>?</a:t>
            </a:r>
          </a:p>
        </p:txBody>
      </p:sp>
      <p:pic>
        <p:nvPicPr>
          <p:cNvPr id="3687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09" y="245953"/>
            <a:ext cx="3838575" cy="13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215608" y="1246578"/>
            <a:ext cx="383857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399246" y="1908521"/>
            <a:ext cx="727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Soja para todos los tratamientos y bajo el mismo manejo nutricional: Manejo Productor (asegurando que no sea ni mucho ni poco….)</a:t>
            </a:r>
          </a:p>
          <a:p>
            <a:endParaRPr lang="es-AR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22279" y="2593146"/>
            <a:ext cx="7340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 smtClean="0">
                <a:solidFill>
                  <a:schemeClr val="bg1"/>
                </a:solidFill>
              </a:rPr>
              <a:t>Mediciones / Determinaciones. Consultas: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 err="1" smtClean="0">
                <a:solidFill>
                  <a:schemeClr val="bg1"/>
                </a:solidFill>
              </a:rPr>
              <a:t>Mseca</a:t>
            </a:r>
            <a:r>
              <a:rPr lang="es-AR" b="1" dirty="0" smtClean="0">
                <a:solidFill>
                  <a:schemeClr val="bg1"/>
                </a:solidFill>
              </a:rPr>
              <a:t> cobertura post cosecha (estamos en equilibrio?).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Infiltración y estabilidad de agregados ? Antes ? Después ? Ambas ?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Test estallido, antes </a:t>
            </a:r>
            <a:r>
              <a:rPr lang="es-AR" b="1" dirty="0" err="1" smtClean="0">
                <a:solidFill>
                  <a:schemeClr val="bg1"/>
                </a:solidFill>
              </a:rPr>
              <a:t>Sbra</a:t>
            </a:r>
            <a:endParaRPr lang="es-AR" b="1" dirty="0" smtClean="0">
              <a:solidFill>
                <a:schemeClr val="bg1"/>
              </a:solidFill>
            </a:endParaRPr>
          </a:p>
          <a:p>
            <a:endParaRPr lang="es-AR" b="1" dirty="0" smtClean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MO y Carbono liviano </a:t>
            </a:r>
            <a:r>
              <a:rPr lang="es-AR" b="1" dirty="0">
                <a:solidFill>
                  <a:schemeClr val="bg1"/>
                </a:solidFill>
              </a:rPr>
              <a:t>0</a:t>
            </a:r>
            <a:r>
              <a:rPr lang="es-AR" b="1" dirty="0" smtClean="0">
                <a:solidFill>
                  <a:schemeClr val="bg1"/>
                </a:solidFill>
              </a:rPr>
              <a:t>-10 cm a la siembra. </a:t>
            </a:r>
          </a:p>
          <a:p>
            <a:endParaRPr lang="es-AR" b="1" dirty="0" smtClean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PH y Cond </a:t>
            </a:r>
            <a:r>
              <a:rPr lang="es-AR" b="1" dirty="0" err="1" smtClean="0">
                <a:solidFill>
                  <a:schemeClr val="bg1"/>
                </a:solidFill>
              </a:rPr>
              <a:t>Eléctica</a:t>
            </a:r>
            <a:r>
              <a:rPr lang="es-AR" b="1" dirty="0" smtClean="0">
                <a:solidFill>
                  <a:schemeClr val="bg1"/>
                </a:solidFill>
              </a:rPr>
              <a:t> (dejamos de medirlo todos los años x poco cambio ) 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 smtClean="0">
                <a:solidFill>
                  <a:schemeClr val="bg1"/>
                </a:solidFill>
              </a:rPr>
              <a:t>Medir Temperatura suelo a la siembra. </a:t>
            </a:r>
          </a:p>
          <a:p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7" y="3002632"/>
            <a:ext cx="1656678" cy="10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3866" y="861850"/>
            <a:ext cx="504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Captura Recursos: agua y </a:t>
            </a:r>
            <a:r>
              <a:rPr lang="es-AR" dirty="0" err="1" smtClean="0"/>
              <a:t>radiac</a:t>
            </a:r>
            <a:r>
              <a:rPr lang="es-AR" dirty="0" smtClean="0"/>
              <a:t>. Nutrientes grano?</a:t>
            </a:r>
          </a:p>
          <a:p>
            <a:r>
              <a:rPr lang="es-AR" dirty="0"/>
              <a:t> </a:t>
            </a:r>
            <a:r>
              <a:rPr lang="es-AR" dirty="0" smtClean="0"/>
              <a:t>En MP  y MAP 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35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/>
          <p:cNvSpPr txBox="1">
            <a:spLocks noChangeArrowheads="1"/>
          </p:cNvSpPr>
          <p:nvPr/>
        </p:nvSpPr>
        <p:spPr bwMode="auto">
          <a:xfrm>
            <a:off x="115888" y="616059"/>
            <a:ext cx="87772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 dirty="0"/>
              <a:t>Además de darle tiempo a que se expresen los cambios físicos y </a:t>
            </a:r>
            <a:r>
              <a:rPr lang="es-AR" altLang="es-AR" sz="1600" b="1" dirty="0" err="1"/>
              <a:t>Qcos</a:t>
            </a:r>
            <a:r>
              <a:rPr lang="es-AR" altLang="es-AR" sz="1600" b="1" dirty="0"/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1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 dirty="0"/>
              <a:t>Cuanto aporta la Intensificación de la rotación (cultivos)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 dirty="0"/>
              <a:t>Cuanto aporta la intensificación en el uso insumos (fertilización)?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 dirty="0"/>
              <a:t>Esto tendrá interacción con la productividad del sitio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600" b="1" dirty="0" smtClean="0"/>
              <a:t>Será </a:t>
            </a:r>
            <a:r>
              <a:rPr lang="es-AR" altLang="es-AR" sz="1600" b="1" dirty="0"/>
              <a:t>necesario acompañar el proceso de Intensificación de cultivos con cambios en nuestros modelos </a:t>
            </a:r>
            <a:r>
              <a:rPr lang="es-AR" altLang="es-AR" sz="1600" b="1" dirty="0" smtClean="0"/>
              <a:t>tradicionales </a:t>
            </a:r>
            <a:r>
              <a:rPr lang="es-AR" altLang="es-AR" sz="1600" b="1" dirty="0"/>
              <a:t>de </a:t>
            </a:r>
            <a:r>
              <a:rPr lang="es-AR" altLang="es-AR" sz="1600" b="1" dirty="0" smtClean="0"/>
              <a:t>fertilización </a:t>
            </a:r>
            <a:r>
              <a:rPr lang="es-AR" altLang="es-AR" sz="1600" b="1" dirty="0" err="1" smtClean="0"/>
              <a:t>especialm</a:t>
            </a:r>
            <a:r>
              <a:rPr lang="es-AR" altLang="es-AR" sz="1600" b="1" dirty="0" smtClean="0"/>
              <a:t> en ambientes menos </a:t>
            </a:r>
            <a:r>
              <a:rPr lang="es-AR" altLang="es-AR" sz="1600" b="1" dirty="0" err="1" smtClean="0"/>
              <a:t>deter</a:t>
            </a:r>
            <a:r>
              <a:rPr lang="es-AR" altLang="es-AR" sz="1600" b="1" dirty="0" smtClean="0"/>
              <a:t> </a:t>
            </a:r>
            <a:r>
              <a:rPr lang="es-AR" altLang="es-AR" sz="1600" b="1" dirty="0"/>
              <a:t>?</a:t>
            </a:r>
          </a:p>
        </p:txBody>
      </p:sp>
      <p:sp>
        <p:nvSpPr>
          <p:cNvPr id="24579" name="CuadroTexto 3"/>
          <p:cNvSpPr txBox="1">
            <a:spLocks noChangeArrowheads="1"/>
          </p:cNvSpPr>
          <p:nvPr/>
        </p:nvSpPr>
        <p:spPr bwMode="auto">
          <a:xfrm>
            <a:off x="69056" y="2613326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/>
              <a:t>Otra vuelta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/>
              <a:t>(3 </a:t>
            </a:r>
            <a:r>
              <a:rPr lang="es-AR" altLang="es-AR" sz="1800" b="1" dirty="0" smtClean="0"/>
              <a:t>campañas)</a:t>
            </a:r>
            <a:endParaRPr lang="es-AR" altLang="es-AR" sz="1800" b="1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609859" y="2732089"/>
            <a:ext cx="1336541" cy="204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609859" y="2936383"/>
            <a:ext cx="1336541" cy="441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582" name="CuadroTexto 10"/>
          <p:cNvSpPr txBox="1">
            <a:spLocks noChangeArrowheads="1"/>
          </p:cNvSpPr>
          <p:nvPr/>
        </p:nvSpPr>
        <p:spPr bwMode="auto">
          <a:xfrm>
            <a:off x="2946400" y="24352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Mismo manejo</a:t>
            </a:r>
          </a:p>
        </p:txBody>
      </p:sp>
      <p:sp>
        <p:nvSpPr>
          <p:cNvPr id="24583" name="CuadroTexto 11"/>
          <p:cNvSpPr txBox="1">
            <a:spLocks noChangeArrowheads="1"/>
          </p:cNvSpPr>
          <p:nvPr/>
        </p:nvSpPr>
        <p:spPr bwMode="auto">
          <a:xfrm>
            <a:off x="2986088" y="3070225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Cada tratamiento con 2 niveles de Tecnol (N,P,S)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(Interacción Intensificación Tipo l y Tipo ll)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986088" y="2835275"/>
            <a:ext cx="531495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2458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29" y="619342"/>
            <a:ext cx="1390918" cy="120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4289425"/>
            <a:ext cx="834551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4000" y="174496"/>
            <a:ext cx="36704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Repaso. De donde venimos…..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16" y="4662597"/>
            <a:ext cx="5331853" cy="17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154" y="257578"/>
            <a:ext cx="634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mas allá de lo técnico…..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64949" y="843679"/>
            <a:ext cx="8811626" cy="20411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y fortalecimiento técnico de la mesa de Asesores y del equipo técnico que coordino.</a:t>
            </a:r>
          </a:p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en conjunto con FAUBA y FAUNLZ</a:t>
            </a:r>
          </a:p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Interacción con otras Instituciones (INTA, AAPRESID)</a:t>
            </a:r>
          </a:p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Temas técnicos fuera del proyecto</a:t>
            </a:r>
          </a:p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información con nivel académico.</a:t>
            </a:r>
          </a:p>
          <a:p>
            <a:r>
              <a:rPr lang="es-AR" alt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Nuevas relaciones técnicas y personales</a:t>
            </a:r>
            <a:endParaRPr lang="es-ES" alt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9218" y="3101637"/>
            <a:ext cx="8603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Tesis Doctorado Andrade J</a:t>
            </a:r>
          </a:p>
          <a:p>
            <a:r>
              <a:rPr lang="es-AR" dirty="0" smtClean="0"/>
              <a:t>Post Doctorado Andrade J</a:t>
            </a:r>
          </a:p>
          <a:p>
            <a:r>
              <a:rPr lang="es-AR" dirty="0" smtClean="0"/>
              <a:t>Trabajo para carrera </a:t>
            </a:r>
            <a:r>
              <a:rPr lang="es-AR" dirty="0" err="1" smtClean="0"/>
              <a:t>Invest</a:t>
            </a:r>
            <a:r>
              <a:rPr lang="es-AR" dirty="0" smtClean="0"/>
              <a:t> de CONICET </a:t>
            </a:r>
          </a:p>
          <a:p>
            <a:r>
              <a:rPr lang="es-AR" dirty="0" smtClean="0"/>
              <a:t>(tres trabajos publicados y </a:t>
            </a:r>
            <a:r>
              <a:rPr lang="es-AR" dirty="0"/>
              <a:t>+</a:t>
            </a:r>
            <a:r>
              <a:rPr lang="es-AR" dirty="0" smtClean="0"/>
              <a:t>)</a:t>
            </a:r>
          </a:p>
          <a:p>
            <a:endParaRPr lang="es-AR" dirty="0"/>
          </a:p>
          <a:p>
            <a:r>
              <a:rPr lang="es-AR" dirty="0" smtClean="0"/>
              <a:t>Tesis Doctoral </a:t>
            </a:r>
            <a:r>
              <a:rPr lang="es-AR" dirty="0" err="1" smtClean="0"/>
              <a:t>Dacunto</a:t>
            </a:r>
            <a:r>
              <a:rPr lang="es-AR" dirty="0" smtClean="0"/>
              <a:t> L</a:t>
            </a:r>
          </a:p>
          <a:p>
            <a:r>
              <a:rPr lang="es-AR" dirty="0" smtClean="0"/>
              <a:t>(un trabajo publicado)</a:t>
            </a:r>
          </a:p>
          <a:p>
            <a:r>
              <a:rPr lang="es-AR" dirty="0" smtClean="0"/>
              <a:t>Tesis Grado Iglesias MA</a:t>
            </a:r>
          </a:p>
          <a:p>
            <a:endParaRPr lang="es-AR" dirty="0"/>
          </a:p>
          <a:p>
            <a:r>
              <a:rPr lang="es-AR" dirty="0" smtClean="0"/>
              <a:t>Prácticas y capacitación alumnos </a:t>
            </a:r>
            <a:r>
              <a:rPr lang="es-AR" dirty="0" err="1" smtClean="0"/>
              <a:t>Fac</a:t>
            </a:r>
            <a:r>
              <a:rPr lang="es-AR" dirty="0" smtClean="0"/>
              <a:t> Lomas Cátedra Edafología. 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98" y="2752307"/>
            <a:ext cx="2278323" cy="12590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346" y="2734025"/>
            <a:ext cx="2421229" cy="12773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98" y="4068396"/>
            <a:ext cx="2278323" cy="10779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346" y="4068396"/>
            <a:ext cx="2421230" cy="10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1" y="244699"/>
            <a:ext cx="8855255" cy="63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9245" y="141668"/>
            <a:ext cx="48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Rendimiento acumulado: MP vs MAP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000"/>
            <a:ext cx="4672231" cy="30229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21" y="510999"/>
            <a:ext cx="4579279" cy="3022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3949"/>
            <a:ext cx="4579279" cy="30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05617" y="891575"/>
            <a:ext cx="8245475" cy="1563687"/>
            <a:chOff x="394" y="3211"/>
            <a:chExt cx="5194" cy="985"/>
          </a:xfrm>
        </p:grpSpPr>
        <p:sp>
          <p:nvSpPr>
            <p:cNvPr id="3" name="9 Forma libre"/>
            <p:cNvSpPr/>
            <p:nvPr/>
          </p:nvSpPr>
          <p:spPr>
            <a:xfrm>
              <a:off x="763" y="3491"/>
              <a:ext cx="667" cy="705"/>
            </a:xfrm>
            <a:custGeom>
              <a:avLst/>
              <a:gdLst>
                <a:gd name="connsiteX0" fmla="*/ 0 w 1927274"/>
                <a:gd name="connsiteY0" fmla="*/ 2293033 h 2335237"/>
                <a:gd name="connsiteX1" fmla="*/ 393896 w 1927274"/>
                <a:gd name="connsiteY1" fmla="*/ 2264898 h 2335237"/>
                <a:gd name="connsiteX2" fmla="*/ 633046 w 1927274"/>
                <a:gd name="connsiteY2" fmla="*/ 2067950 h 2335237"/>
                <a:gd name="connsiteX3" fmla="*/ 872197 w 1927274"/>
                <a:gd name="connsiteY3" fmla="*/ 1406769 h 2335237"/>
                <a:gd name="connsiteX4" fmla="*/ 1083213 w 1927274"/>
                <a:gd name="connsiteY4" fmla="*/ 829993 h 2335237"/>
                <a:gd name="connsiteX5" fmla="*/ 1139483 w 1927274"/>
                <a:gd name="connsiteY5" fmla="*/ 689317 h 2335237"/>
                <a:gd name="connsiteX6" fmla="*/ 1266093 w 1927274"/>
                <a:gd name="connsiteY6" fmla="*/ 633046 h 2335237"/>
                <a:gd name="connsiteX7" fmla="*/ 1519311 w 1927274"/>
                <a:gd name="connsiteY7" fmla="*/ 98473 h 2335237"/>
                <a:gd name="connsiteX8" fmla="*/ 1561514 w 1927274"/>
                <a:gd name="connsiteY8" fmla="*/ 0 h 2335237"/>
                <a:gd name="connsiteX9" fmla="*/ 1716259 w 1927274"/>
                <a:gd name="connsiteY9" fmla="*/ 253218 h 2335237"/>
                <a:gd name="connsiteX10" fmla="*/ 1786597 w 1927274"/>
                <a:gd name="connsiteY10" fmla="*/ 534572 h 2335237"/>
                <a:gd name="connsiteX11" fmla="*/ 1856936 w 1927274"/>
                <a:gd name="connsiteY11" fmla="*/ 1252024 h 2335237"/>
                <a:gd name="connsiteX12" fmla="*/ 1913206 w 1927274"/>
                <a:gd name="connsiteY12" fmla="*/ 2166424 h 2335237"/>
                <a:gd name="connsiteX13" fmla="*/ 1927274 w 1927274"/>
                <a:gd name="connsiteY13" fmla="*/ 2335237 h 2335237"/>
                <a:gd name="connsiteX14" fmla="*/ 0 w 1927274"/>
                <a:gd name="connsiteY14" fmla="*/ 2293033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7274" h="2335237">
                  <a:moveTo>
                    <a:pt x="0" y="2293033"/>
                  </a:moveTo>
                  <a:lnTo>
                    <a:pt x="393896" y="2264898"/>
                  </a:lnTo>
                  <a:lnTo>
                    <a:pt x="633046" y="2067950"/>
                  </a:lnTo>
                  <a:lnTo>
                    <a:pt x="872197" y="1406769"/>
                  </a:lnTo>
                  <a:lnTo>
                    <a:pt x="1083213" y="829993"/>
                  </a:lnTo>
                  <a:lnTo>
                    <a:pt x="1139483" y="689317"/>
                  </a:lnTo>
                  <a:lnTo>
                    <a:pt x="1266093" y="633046"/>
                  </a:lnTo>
                  <a:lnTo>
                    <a:pt x="1519311" y="98473"/>
                  </a:lnTo>
                  <a:lnTo>
                    <a:pt x="1561514" y="0"/>
                  </a:lnTo>
                  <a:lnTo>
                    <a:pt x="1716259" y="253218"/>
                  </a:lnTo>
                  <a:lnTo>
                    <a:pt x="1786597" y="534572"/>
                  </a:lnTo>
                  <a:lnTo>
                    <a:pt x="1856936" y="1252024"/>
                  </a:lnTo>
                  <a:lnTo>
                    <a:pt x="1913206" y="2166424"/>
                  </a:lnTo>
                  <a:lnTo>
                    <a:pt x="1927274" y="2335237"/>
                  </a:lnTo>
                  <a:lnTo>
                    <a:pt x="0" y="2293033"/>
                  </a:lnTo>
                  <a:close/>
                </a:path>
              </a:pathLst>
            </a:cu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>
                <a:solidFill>
                  <a:srgbClr val="FFFFFF"/>
                </a:solidFill>
              </a:endParaRPr>
            </a:p>
          </p:txBody>
        </p:sp>
        <p:sp>
          <p:nvSpPr>
            <p:cNvPr id="4" name="10 Forma libre"/>
            <p:cNvSpPr/>
            <p:nvPr/>
          </p:nvSpPr>
          <p:spPr>
            <a:xfrm>
              <a:off x="1464" y="3702"/>
              <a:ext cx="530" cy="494"/>
            </a:xfrm>
            <a:custGeom>
              <a:avLst/>
              <a:gdLst>
                <a:gd name="connsiteX0" fmla="*/ 0 w 1533378"/>
                <a:gd name="connsiteY0" fmla="*/ 1885071 h 1899139"/>
                <a:gd name="connsiteX1" fmla="*/ 182880 w 1533378"/>
                <a:gd name="connsiteY1" fmla="*/ 1800665 h 1899139"/>
                <a:gd name="connsiteX2" fmla="*/ 253218 w 1533378"/>
                <a:gd name="connsiteY2" fmla="*/ 1505243 h 1899139"/>
                <a:gd name="connsiteX3" fmla="*/ 478301 w 1533378"/>
                <a:gd name="connsiteY3" fmla="*/ 759655 h 1899139"/>
                <a:gd name="connsiteX4" fmla="*/ 717452 w 1533378"/>
                <a:gd name="connsiteY4" fmla="*/ 309489 h 1899139"/>
                <a:gd name="connsiteX5" fmla="*/ 914400 w 1533378"/>
                <a:gd name="connsiteY5" fmla="*/ 0 h 1899139"/>
                <a:gd name="connsiteX6" fmla="*/ 1041009 w 1533378"/>
                <a:gd name="connsiteY6" fmla="*/ 168812 h 1899139"/>
                <a:gd name="connsiteX7" fmla="*/ 1167618 w 1533378"/>
                <a:gd name="connsiteY7" fmla="*/ 450166 h 1899139"/>
                <a:gd name="connsiteX8" fmla="*/ 1308295 w 1533378"/>
                <a:gd name="connsiteY8" fmla="*/ 436099 h 1899139"/>
                <a:gd name="connsiteX9" fmla="*/ 1378633 w 1533378"/>
                <a:gd name="connsiteY9" fmla="*/ 604911 h 1899139"/>
                <a:gd name="connsiteX10" fmla="*/ 1477107 w 1533378"/>
                <a:gd name="connsiteY10" fmla="*/ 1167619 h 1899139"/>
                <a:gd name="connsiteX11" fmla="*/ 1533378 w 1533378"/>
                <a:gd name="connsiteY11" fmla="*/ 1899139 h 1899139"/>
                <a:gd name="connsiteX12" fmla="*/ 56270 w 1533378"/>
                <a:gd name="connsiteY12" fmla="*/ 1899139 h 18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3378" h="1899139">
                  <a:moveTo>
                    <a:pt x="0" y="1885071"/>
                  </a:moveTo>
                  <a:lnTo>
                    <a:pt x="182880" y="1800665"/>
                  </a:lnTo>
                  <a:lnTo>
                    <a:pt x="253218" y="1505243"/>
                  </a:lnTo>
                  <a:lnTo>
                    <a:pt x="478301" y="759655"/>
                  </a:lnTo>
                  <a:lnTo>
                    <a:pt x="717452" y="309489"/>
                  </a:lnTo>
                  <a:lnTo>
                    <a:pt x="914400" y="0"/>
                  </a:lnTo>
                  <a:lnTo>
                    <a:pt x="1041009" y="168812"/>
                  </a:lnTo>
                  <a:lnTo>
                    <a:pt x="1167618" y="450166"/>
                  </a:lnTo>
                  <a:lnTo>
                    <a:pt x="1308295" y="436099"/>
                  </a:lnTo>
                  <a:lnTo>
                    <a:pt x="1378633" y="604911"/>
                  </a:lnTo>
                  <a:lnTo>
                    <a:pt x="1477107" y="1167619"/>
                  </a:lnTo>
                  <a:lnTo>
                    <a:pt x="1533378" y="1899139"/>
                  </a:lnTo>
                  <a:lnTo>
                    <a:pt x="56270" y="1899139"/>
                  </a:lnTo>
                </a:path>
              </a:pathLst>
            </a:custGeom>
            <a:solidFill>
              <a:srgbClr val="006600"/>
            </a:solidFill>
            <a:ln w="381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/>
            </a:p>
          </p:txBody>
        </p:sp>
        <p:sp>
          <p:nvSpPr>
            <p:cNvPr id="5" name="17 Forma libre"/>
            <p:cNvSpPr/>
            <p:nvPr/>
          </p:nvSpPr>
          <p:spPr>
            <a:xfrm>
              <a:off x="2606" y="3506"/>
              <a:ext cx="539" cy="686"/>
            </a:xfrm>
            <a:custGeom>
              <a:avLst/>
              <a:gdLst>
                <a:gd name="connsiteX0" fmla="*/ 0 w 1927274"/>
                <a:gd name="connsiteY0" fmla="*/ 2293033 h 2335237"/>
                <a:gd name="connsiteX1" fmla="*/ 393896 w 1927274"/>
                <a:gd name="connsiteY1" fmla="*/ 2264898 h 2335237"/>
                <a:gd name="connsiteX2" fmla="*/ 633046 w 1927274"/>
                <a:gd name="connsiteY2" fmla="*/ 2067950 h 2335237"/>
                <a:gd name="connsiteX3" fmla="*/ 872197 w 1927274"/>
                <a:gd name="connsiteY3" fmla="*/ 1406769 h 2335237"/>
                <a:gd name="connsiteX4" fmla="*/ 1083213 w 1927274"/>
                <a:gd name="connsiteY4" fmla="*/ 829993 h 2335237"/>
                <a:gd name="connsiteX5" fmla="*/ 1139483 w 1927274"/>
                <a:gd name="connsiteY5" fmla="*/ 689317 h 2335237"/>
                <a:gd name="connsiteX6" fmla="*/ 1266093 w 1927274"/>
                <a:gd name="connsiteY6" fmla="*/ 633046 h 2335237"/>
                <a:gd name="connsiteX7" fmla="*/ 1519311 w 1927274"/>
                <a:gd name="connsiteY7" fmla="*/ 98473 h 2335237"/>
                <a:gd name="connsiteX8" fmla="*/ 1561514 w 1927274"/>
                <a:gd name="connsiteY8" fmla="*/ 0 h 2335237"/>
                <a:gd name="connsiteX9" fmla="*/ 1716259 w 1927274"/>
                <a:gd name="connsiteY9" fmla="*/ 253218 h 2335237"/>
                <a:gd name="connsiteX10" fmla="*/ 1786597 w 1927274"/>
                <a:gd name="connsiteY10" fmla="*/ 534572 h 2335237"/>
                <a:gd name="connsiteX11" fmla="*/ 1856936 w 1927274"/>
                <a:gd name="connsiteY11" fmla="*/ 1252024 h 2335237"/>
                <a:gd name="connsiteX12" fmla="*/ 1913206 w 1927274"/>
                <a:gd name="connsiteY12" fmla="*/ 2166424 h 2335237"/>
                <a:gd name="connsiteX13" fmla="*/ 1927274 w 1927274"/>
                <a:gd name="connsiteY13" fmla="*/ 2335237 h 2335237"/>
                <a:gd name="connsiteX14" fmla="*/ 0 w 1927274"/>
                <a:gd name="connsiteY14" fmla="*/ 2293033 h 2335237"/>
                <a:gd name="connsiteX0" fmla="*/ 0 w 1927274"/>
                <a:gd name="connsiteY0" fmla="*/ 2293033 h 2335237"/>
                <a:gd name="connsiteX1" fmla="*/ 393896 w 1927274"/>
                <a:gd name="connsiteY1" fmla="*/ 2264898 h 2335237"/>
                <a:gd name="connsiteX2" fmla="*/ 633046 w 1927274"/>
                <a:gd name="connsiteY2" fmla="*/ 2067950 h 2335237"/>
                <a:gd name="connsiteX3" fmla="*/ 872197 w 1927274"/>
                <a:gd name="connsiteY3" fmla="*/ 1406769 h 2335237"/>
                <a:gd name="connsiteX4" fmla="*/ 1122686 w 1927274"/>
                <a:gd name="connsiteY4" fmla="*/ 1031947 h 2335237"/>
                <a:gd name="connsiteX5" fmla="*/ 1139483 w 1927274"/>
                <a:gd name="connsiteY5" fmla="*/ 689317 h 2335237"/>
                <a:gd name="connsiteX6" fmla="*/ 1266093 w 1927274"/>
                <a:gd name="connsiteY6" fmla="*/ 633046 h 2335237"/>
                <a:gd name="connsiteX7" fmla="*/ 1519311 w 1927274"/>
                <a:gd name="connsiteY7" fmla="*/ 98473 h 2335237"/>
                <a:gd name="connsiteX8" fmla="*/ 1561514 w 1927274"/>
                <a:gd name="connsiteY8" fmla="*/ 0 h 2335237"/>
                <a:gd name="connsiteX9" fmla="*/ 1716259 w 1927274"/>
                <a:gd name="connsiteY9" fmla="*/ 253218 h 2335237"/>
                <a:gd name="connsiteX10" fmla="*/ 1786597 w 1927274"/>
                <a:gd name="connsiteY10" fmla="*/ 534572 h 2335237"/>
                <a:gd name="connsiteX11" fmla="*/ 1856936 w 1927274"/>
                <a:gd name="connsiteY11" fmla="*/ 1252024 h 2335237"/>
                <a:gd name="connsiteX12" fmla="*/ 1913206 w 1927274"/>
                <a:gd name="connsiteY12" fmla="*/ 2166424 h 2335237"/>
                <a:gd name="connsiteX13" fmla="*/ 1927274 w 1927274"/>
                <a:gd name="connsiteY13" fmla="*/ 2335237 h 2335237"/>
                <a:gd name="connsiteX14" fmla="*/ 0 w 1927274"/>
                <a:gd name="connsiteY14" fmla="*/ 2293033 h 2335237"/>
                <a:gd name="connsiteX0" fmla="*/ 0 w 1927274"/>
                <a:gd name="connsiteY0" fmla="*/ 2293033 h 2335237"/>
                <a:gd name="connsiteX1" fmla="*/ 393896 w 1927274"/>
                <a:gd name="connsiteY1" fmla="*/ 2264898 h 2335237"/>
                <a:gd name="connsiteX2" fmla="*/ 633046 w 1927274"/>
                <a:gd name="connsiteY2" fmla="*/ 2067950 h 2335237"/>
                <a:gd name="connsiteX3" fmla="*/ 872197 w 1927274"/>
                <a:gd name="connsiteY3" fmla="*/ 1406769 h 2335237"/>
                <a:gd name="connsiteX4" fmla="*/ 1122686 w 1927274"/>
                <a:gd name="connsiteY4" fmla="*/ 1031947 h 2335237"/>
                <a:gd name="connsiteX5" fmla="*/ 1211722 w 1927274"/>
                <a:gd name="connsiteY5" fmla="*/ 810118 h 2335237"/>
                <a:gd name="connsiteX6" fmla="*/ 1266093 w 1927274"/>
                <a:gd name="connsiteY6" fmla="*/ 633046 h 2335237"/>
                <a:gd name="connsiteX7" fmla="*/ 1519311 w 1927274"/>
                <a:gd name="connsiteY7" fmla="*/ 98473 h 2335237"/>
                <a:gd name="connsiteX8" fmla="*/ 1561514 w 1927274"/>
                <a:gd name="connsiteY8" fmla="*/ 0 h 2335237"/>
                <a:gd name="connsiteX9" fmla="*/ 1716259 w 1927274"/>
                <a:gd name="connsiteY9" fmla="*/ 253218 h 2335237"/>
                <a:gd name="connsiteX10" fmla="*/ 1786597 w 1927274"/>
                <a:gd name="connsiteY10" fmla="*/ 534572 h 2335237"/>
                <a:gd name="connsiteX11" fmla="*/ 1856936 w 1927274"/>
                <a:gd name="connsiteY11" fmla="*/ 1252024 h 2335237"/>
                <a:gd name="connsiteX12" fmla="*/ 1913206 w 1927274"/>
                <a:gd name="connsiteY12" fmla="*/ 2166424 h 2335237"/>
                <a:gd name="connsiteX13" fmla="*/ 1927274 w 1927274"/>
                <a:gd name="connsiteY13" fmla="*/ 2335237 h 2335237"/>
                <a:gd name="connsiteX14" fmla="*/ 0 w 1927274"/>
                <a:gd name="connsiteY14" fmla="*/ 2293033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7274" h="2335237">
                  <a:moveTo>
                    <a:pt x="0" y="2293033"/>
                  </a:moveTo>
                  <a:lnTo>
                    <a:pt x="393896" y="2264898"/>
                  </a:lnTo>
                  <a:lnTo>
                    <a:pt x="633046" y="2067950"/>
                  </a:lnTo>
                  <a:lnTo>
                    <a:pt x="872197" y="1406769"/>
                  </a:lnTo>
                  <a:lnTo>
                    <a:pt x="1122686" y="1031947"/>
                  </a:lnTo>
                  <a:lnTo>
                    <a:pt x="1211722" y="810118"/>
                  </a:lnTo>
                  <a:lnTo>
                    <a:pt x="1266093" y="633046"/>
                  </a:lnTo>
                  <a:lnTo>
                    <a:pt x="1519311" y="98473"/>
                  </a:lnTo>
                  <a:lnTo>
                    <a:pt x="1561514" y="0"/>
                  </a:lnTo>
                  <a:lnTo>
                    <a:pt x="1716259" y="253218"/>
                  </a:lnTo>
                  <a:lnTo>
                    <a:pt x="1786597" y="534572"/>
                  </a:lnTo>
                  <a:lnTo>
                    <a:pt x="1856936" y="1252024"/>
                  </a:lnTo>
                  <a:lnTo>
                    <a:pt x="1913206" y="2166424"/>
                  </a:lnTo>
                  <a:lnTo>
                    <a:pt x="1927274" y="2335237"/>
                  </a:lnTo>
                  <a:lnTo>
                    <a:pt x="0" y="22930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>
                <a:solidFill>
                  <a:srgbClr val="FFFFFF"/>
                </a:solidFill>
              </a:endParaRPr>
            </a:p>
          </p:txBody>
        </p:sp>
        <p:sp>
          <p:nvSpPr>
            <p:cNvPr id="6" name="11 Forma libre"/>
            <p:cNvSpPr/>
            <p:nvPr/>
          </p:nvSpPr>
          <p:spPr>
            <a:xfrm>
              <a:off x="394" y="3219"/>
              <a:ext cx="1584" cy="787"/>
            </a:xfrm>
            <a:custGeom>
              <a:avLst/>
              <a:gdLst>
                <a:gd name="connsiteX0" fmla="*/ 0 w 4586067"/>
                <a:gd name="connsiteY0" fmla="*/ 2365717 h 2609556"/>
                <a:gd name="connsiteX1" fmla="*/ 140677 w 4586067"/>
                <a:gd name="connsiteY1" fmla="*/ 2379784 h 2609556"/>
                <a:gd name="connsiteX2" fmla="*/ 393895 w 4586067"/>
                <a:gd name="connsiteY2" fmla="*/ 2520461 h 2609556"/>
                <a:gd name="connsiteX3" fmla="*/ 548640 w 4586067"/>
                <a:gd name="connsiteY3" fmla="*/ 2520461 h 2609556"/>
                <a:gd name="connsiteX4" fmla="*/ 604910 w 4586067"/>
                <a:gd name="connsiteY4" fmla="*/ 2506394 h 2609556"/>
                <a:gd name="connsiteX5" fmla="*/ 801858 w 4586067"/>
                <a:gd name="connsiteY5" fmla="*/ 2590800 h 2609556"/>
                <a:gd name="connsiteX6" fmla="*/ 872197 w 4586067"/>
                <a:gd name="connsiteY6" fmla="*/ 2562664 h 2609556"/>
                <a:gd name="connsiteX7" fmla="*/ 1069144 w 4586067"/>
                <a:gd name="connsiteY7" fmla="*/ 2309446 h 2609556"/>
                <a:gd name="connsiteX8" fmla="*/ 1139483 w 4586067"/>
                <a:gd name="connsiteY8" fmla="*/ 2281310 h 2609556"/>
                <a:gd name="connsiteX9" fmla="*/ 1308295 w 4586067"/>
                <a:gd name="connsiteY9" fmla="*/ 2337581 h 2609556"/>
                <a:gd name="connsiteX10" fmla="*/ 1406769 w 4586067"/>
                <a:gd name="connsiteY10" fmla="*/ 2379784 h 2609556"/>
                <a:gd name="connsiteX11" fmla="*/ 1617784 w 4586067"/>
                <a:gd name="connsiteY11" fmla="*/ 1943686 h 2609556"/>
                <a:gd name="connsiteX12" fmla="*/ 1758461 w 4586067"/>
                <a:gd name="connsiteY12" fmla="*/ 1887415 h 2609556"/>
                <a:gd name="connsiteX13" fmla="*/ 2124221 w 4586067"/>
                <a:gd name="connsiteY13" fmla="*/ 1254369 h 2609556"/>
                <a:gd name="connsiteX14" fmla="*/ 2293033 w 4586067"/>
                <a:gd name="connsiteY14" fmla="*/ 1198098 h 2609556"/>
                <a:gd name="connsiteX15" fmla="*/ 2405575 w 4586067"/>
                <a:gd name="connsiteY15" fmla="*/ 1169963 h 2609556"/>
                <a:gd name="connsiteX16" fmla="*/ 2588455 w 4586067"/>
                <a:gd name="connsiteY16" fmla="*/ 508781 h 2609556"/>
                <a:gd name="connsiteX17" fmla="*/ 2785403 w 4586067"/>
                <a:gd name="connsiteY17" fmla="*/ 2344 h 2609556"/>
                <a:gd name="connsiteX18" fmla="*/ 3052689 w 4586067"/>
                <a:gd name="connsiteY18" fmla="*/ 494714 h 2609556"/>
                <a:gd name="connsiteX19" fmla="*/ 3179298 w 4586067"/>
                <a:gd name="connsiteY19" fmla="*/ 522849 h 2609556"/>
                <a:gd name="connsiteX20" fmla="*/ 3390313 w 4586067"/>
                <a:gd name="connsiteY20" fmla="*/ 339969 h 2609556"/>
                <a:gd name="connsiteX21" fmla="*/ 3770141 w 4586067"/>
                <a:gd name="connsiteY21" fmla="*/ 494714 h 2609556"/>
                <a:gd name="connsiteX22" fmla="*/ 4051495 w 4586067"/>
                <a:gd name="connsiteY22" fmla="*/ 1352843 h 2609556"/>
                <a:gd name="connsiteX23" fmla="*/ 4276578 w 4586067"/>
                <a:gd name="connsiteY23" fmla="*/ 1662332 h 2609556"/>
                <a:gd name="connsiteX24" fmla="*/ 4290646 w 4586067"/>
                <a:gd name="connsiteY24" fmla="*/ 1648264 h 2609556"/>
                <a:gd name="connsiteX25" fmla="*/ 4360984 w 4586067"/>
                <a:gd name="connsiteY25" fmla="*/ 1606061 h 2609556"/>
                <a:gd name="connsiteX26" fmla="*/ 4586067 w 4586067"/>
                <a:gd name="connsiteY26" fmla="*/ 1887415 h 260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86067" h="2609556">
                  <a:moveTo>
                    <a:pt x="0" y="2365717"/>
                  </a:moveTo>
                  <a:cubicBezTo>
                    <a:pt x="37514" y="2359855"/>
                    <a:pt x="75028" y="2353993"/>
                    <a:pt x="140677" y="2379784"/>
                  </a:cubicBezTo>
                  <a:cubicBezTo>
                    <a:pt x="206326" y="2405575"/>
                    <a:pt x="325901" y="2497015"/>
                    <a:pt x="393895" y="2520461"/>
                  </a:cubicBezTo>
                  <a:cubicBezTo>
                    <a:pt x="461889" y="2543907"/>
                    <a:pt x="513471" y="2522806"/>
                    <a:pt x="548640" y="2520461"/>
                  </a:cubicBezTo>
                  <a:cubicBezTo>
                    <a:pt x="583809" y="2518117"/>
                    <a:pt x="562707" y="2494671"/>
                    <a:pt x="604910" y="2506394"/>
                  </a:cubicBezTo>
                  <a:cubicBezTo>
                    <a:pt x="647113" y="2518117"/>
                    <a:pt x="757310" y="2581422"/>
                    <a:pt x="801858" y="2590800"/>
                  </a:cubicBezTo>
                  <a:cubicBezTo>
                    <a:pt x="846406" y="2600178"/>
                    <a:pt x="827649" y="2609556"/>
                    <a:pt x="872197" y="2562664"/>
                  </a:cubicBezTo>
                  <a:cubicBezTo>
                    <a:pt x="916745" y="2515772"/>
                    <a:pt x="1024596" y="2356338"/>
                    <a:pt x="1069144" y="2309446"/>
                  </a:cubicBezTo>
                  <a:cubicBezTo>
                    <a:pt x="1113692" y="2262554"/>
                    <a:pt x="1099625" y="2276621"/>
                    <a:pt x="1139483" y="2281310"/>
                  </a:cubicBezTo>
                  <a:cubicBezTo>
                    <a:pt x="1179341" y="2285999"/>
                    <a:pt x="1263747" y="2321169"/>
                    <a:pt x="1308295" y="2337581"/>
                  </a:cubicBezTo>
                  <a:cubicBezTo>
                    <a:pt x="1352843" y="2353993"/>
                    <a:pt x="1355188" y="2445433"/>
                    <a:pt x="1406769" y="2379784"/>
                  </a:cubicBezTo>
                  <a:cubicBezTo>
                    <a:pt x="1458350" y="2314135"/>
                    <a:pt x="1559169" y="2025747"/>
                    <a:pt x="1617784" y="1943686"/>
                  </a:cubicBezTo>
                  <a:cubicBezTo>
                    <a:pt x="1676399" y="1861625"/>
                    <a:pt x="1674055" y="2002301"/>
                    <a:pt x="1758461" y="1887415"/>
                  </a:cubicBezTo>
                  <a:cubicBezTo>
                    <a:pt x="1842867" y="1772529"/>
                    <a:pt x="2035126" y="1369255"/>
                    <a:pt x="2124221" y="1254369"/>
                  </a:cubicBezTo>
                  <a:cubicBezTo>
                    <a:pt x="2213316" y="1139483"/>
                    <a:pt x="2246141" y="1212166"/>
                    <a:pt x="2293033" y="1198098"/>
                  </a:cubicBezTo>
                  <a:cubicBezTo>
                    <a:pt x="2339925" y="1184030"/>
                    <a:pt x="2356338" y="1284849"/>
                    <a:pt x="2405575" y="1169963"/>
                  </a:cubicBezTo>
                  <a:cubicBezTo>
                    <a:pt x="2454812" y="1055077"/>
                    <a:pt x="2525150" y="703384"/>
                    <a:pt x="2588455" y="508781"/>
                  </a:cubicBezTo>
                  <a:cubicBezTo>
                    <a:pt x="2651760" y="314178"/>
                    <a:pt x="2708031" y="4688"/>
                    <a:pt x="2785403" y="2344"/>
                  </a:cubicBezTo>
                  <a:cubicBezTo>
                    <a:pt x="2862775" y="0"/>
                    <a:pt x="2987040" y="407963"/>
                    <a:pt x="3052689" y="494714"/>
                  </a:cubicBezTo>
                  <a:cubicBezTo>
                    <a:pt x="3118338" y="581465"/>
                    <a:pt x="3123027" y="548640"/>
                    <a:pt x="3179298" y="522849"/>
                  </a:cubicBezTo>
                  <a:cubicBezTo>
                    <a:pt x="3235569" y="497058"/>
                    <a:pt x="3291839" y="344658"/>
                    <a:pt x="3390313" y="339969"/>
                  </a:cubicBezTo>
                  <a:cubicBezTo>
                    <a:pt x="3488787" y="335280"/>
                    <a:pt x="3659944" y="325902"/>
                    <a:pt x="3770141" y="494714"/>
                  </a:cubicBezTo>
                  <a:cubicBezTo>
                    <a:pt x="3880338" y="663526"/>
                    <a:pt x="3967089" y="1158240"/>
                    <a:pt x="4051495" y="1352843"/>
                  </a:cubicBezTo>
                  <a:cubicBezTo>
                    <a:pt x="4135901" y="1547446"/>
                    <a:pt x="4236720" y="1613095"/>
                    <a:pt x="4276578" y="1662332"/>
                  </a:cubicBezTo>
                  <a:cubicBezTo>
                    <a:pt x="4316437" y="1711569"/>
                    <a:pt x="4276579" y="1657642"/>
                    <a:pt x="4290646" y="1648264"/>
                  </a:cubicBezTo>
                  <a:cubicBezTo>
                    <a:pt x="4304713" y="1638886"/>
                    <a:pt x="4311747" y="1566203"/>
                    <a:pt x="4360984" y="1606061"/>
                  </a:cubicBezTo>
                  <a:cubicBezTo>
                    <a:pt x="4410221" y="1645920"/>
                    <a:pt x="4586067" y="1887415"/>
                    <a:pt x="4586067" y="1887415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/>
            </a:p>
          </p:txBody>
        </p:sp>
        <p:sp>
          <p:nvSpPr>
            <p:cNvPr id="7" name="11 Forma libre"/>
            <p:cNvSpPr/>
            <p:nvPr/>
          </p:nvSpPr>
          <p:spPr>
            <a:xfrm>
              <a:off x="2176" y="3216"/>
              <a:ext cx="1584" cy="788"/>
            </a:xfrm>
            <a:custGeom>
              <a:avLst/>
              <a:gdLst>
                <a:gd name="connsiteX0" fmla="*/ 0 w 4586067"/>
                <a:gd name="connsiteY0" fmla="*/ 2365717 h 2609556"/>
                <a:gd name="connsiteX1" fmla="*/ 140677 w 4586067"/>
                <a:gd name="connsiteY1" fmla="*/ 2379784 h 2609556"/>
                <a:gd name="connsiteX2" fmla="*/ 393895 w 4586067"/>
                <a:gd name="connsiteY2" fmla="*/ 2520461 h 2609556"/>
                <a:gd name="connsiteX3" fmla="*/ 548640 w 4586067"/>
                <a:gd name="connsiteY3" fmla="*/ 2520461 h 2609556"/>
                <a:gd name="connsiteX4" fmla="*/ 604910 w 4586067"/>
                <a:gd name="connsiteY4" fmla="*/ 2506394 h 2609556"/>
                <a:gd name="connsiteX5" fmla="*/ 801858 w 4586067"/>
                <a:gd name="connsiteY5" fmla="*/ 2590800 h 2609556"/>
                <a:gd name="connsiteX6" fmla="*/ 872197 w 4586067"/>
                <a:gd name="connsiteY6" fmla="*/ 2562664 h 2609556"/>
                <a:gd name="connsiteX7" fmla="*/ 1069144 w 4586067"/>
                <a:gd name="connsiteY7" fmla="*/ 2309446 h 2609556"/>
                <a:gd name="connsiteX8" fmla="*/ 1139483 w 4586067"/>
                <a:gd name="connsiteY8" fmla="*/ 2281310 h 2609556"/>
                <a:gd name="connsiteX9" fmla="*/ 1308295 w 4586067"/>
                <a:gd name="connsiteY9" fmla="*/ 2337581 h 2609556"/>
                <a:gd name="connsiteX10" fmla="*/ 1406769 w 4586067"/>
                <a:gd name="connsiteY10" fmla="*/ 2379784 h 2609556"/>
                <a:gd name="connsiteX11" fmla="*/ 1617784 w 4586067"/>
                <a:gd name="connsiteY11" fmla="*/ 1943686 h 2609556"/>
                <a:gd name="connsiteX12" fmla="*/ 1758461 w 4586067"/>
                <a:gd name="connsiteY12" fmla="*/ 1887415 h 2609556"/>
                <a:gd name="connsiteX13" fmla="*/ 2124221 w 4586067"/>
                <a:gd name="connsiteY13" fmla="*/ 1254369 h 2609556"/>
                <a:gd name="connsiteX14" fmla="*/ 2293033 w 4586067"/>
                <a:gd name="connsiteY14" fmla="*/ 1198098 h 2609556"/>
                <a:gd name="connsiteX15" fmla="*/ 2405575 w 4586067"/>
                <a:gd name="connsiteY15" fmla="*/ 1169963 h 2609556"/>
                <a:gd name="connsiteX16" fmla="*/ 2588455 w 4586067"/>
                <a:gd name="connsiteY16" fmla="*/ 508781 h 2609556"/>
                <a:gd name="connsiteX17" fmla="*/ 2785403 w 4586067"/>
                <a:gd name="connsiteY17" fmla="*/ 2344 h 2609556"/>
                <a:gd name="connsiteX18" fmla="*/ 3052689 w 4586067"/>
                <a:gd name="connsiteY18" fmla="*/ 494714 h 2609556"/>
                <a:gd name="connsiteX19" fmla="*/ 3179298 w 4586067"/>
                <a:gd name="connsiteY19" fmla="*/ 522849 h 2609556"/>
                <a:gd name="connsiteX20" fmla="*/ 3390313 w 4586067"/>
                <a:gd name="connsiteY20" fmla="*/ 339969 h 2609556"/>
                <a:gd name="connsiteX21" fmla="*/ 3770141 w 4586067"/>
                <a:gd name="connsiteY21" fmla="*/ 494714 h 2609556"/>
                <a:gd name="connsiteX22" fmla="*/ 4051495 w 4586067"/>
                <a:gd name="connsiteY22" fmla="*/ 1352843 h 2609556"/>
                <a:gd name="connsiteX23" fmla="*/ 4276578 w 4586067"/>
                <a:gd name="connsiteY23" fmla="*/ 1662332 h 2609556"/>
                <a:gd name="connsiteX24" fmla="*/ 4290646 w 4586067"/>
                <a:gd name="connsiteY24" fmla="*/ 1648264 h 2609556"/>
                <a:gd name="connsiteX25" fmla="*/ 4360984 w 4586067"/>
                <a:gd name="connsiteY25" fmla="*/ 1606061 h 2609556"/>
                <a:gd name="connsiteX26" fmla="*/ 4586067 w 4586067"/>
                <a:gd name="connsiteY26" fmla="*/ 1887415 h 260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86067" h="2609556">
                  <a:moveTo>
                    <a:pt x="0" y="2365717"/>
                  </a:moveTo>
                  <a:cubicBezTo>
                    <a:pt x="37514" y="2359855"/>
                    <a:pt x="75028" y="2353993"/>
                    <a:pt x="140677" y="2379784"/>
                  </a:cubicBezTo>
                  <a:cubicBezTo>
                    <a:pt x="206326" y="2405575"/>
                    <a:pt x="325901" y="2497015"/>
                    <a:pt x="393895" y="2520461"/>
                  </a:cubicBezTo>
                  <a:cubicBezTo>
                    <a:pt x="461889" y="2543907"/>
                    <a:pt x="513471" y="2522806"/>
                    <a:pt x="548640" y="2520461"/>
                  </a:cubicBezTo>
                  <a:cubicBezTo>
                    <a:pt x="583809" y="2518117"/>
                    <a:pt x="562707" y="2494671"/>
                    <a:pt x="604910" y="2506394"/>
                  </a:cubicBezTo>
                  <a:cubicBezTo>
                    <a:pt x="647113" y="2518117"/>
                    <a:pt x="757310" y="2581422"/>
                    <a:pt x="801858" y="2590800"/>
                  </a:cubicBezTo>
                  <a:cubicBezTo>
                    <a:pt x="846406" y="2600178"/>
                    <a:pt x="827649" y="2609556"/>
                    <a:pt x="872197" y="2562664"/>
                  </a:cubicBezTo>
                  <a:cubicBezTo>
                    <a:pt x="916745" y="2515772"/>
                    <a:pt x="1024596" y="2356338"/>
                    <a:pt x="1069144" y="2309446"/>
                  </a:cubicBezTo>
                  <a:cubicBezTo>
                    <a:pt x="1113692" y="2262554"/>
                    <a:pt x="1099625" y="2276621"/>
                    <a:pt x="1139483" y="2281310"/>
                  </a:cubicBezTo>
                  <a:cubicBezTo>
                    <a:pt x="1179341" y="2285999"/>
                    <a:pt x="1263747" y="2321169"/>
                    <a:pt x="1308295" y="2337581"/>
                  </a:cubicBezTo>
                  <a:cubicBezTo>
                    <a:pt x="1352843" y="2353993"/>
                    <a:pt x="1355188" y="2445433"/>
                    <a:pt x="1406769" y="2379784"/>
                  </a:cubicBezTo>
                  <a:cubicBezTo>
                    <a:pt x="1458350" y="2314135"/>
                    <a:pt x="1559169" y="2025747"/>
                    <a:pt x="1617784" y="1943686"/>
                  </a:cubicBezTo>
                  <a:cubicBezTo>
                    <a:pt x="1676399" y="1861625"/>
                    <a:pt x="1674055" y="2002301"/>
                    <a:pt x="1758461" y="1887415"/>
                  </a:cubicBezTo>
                  <a:cubicBezTo>
                    <a:pt x="1842867" y="1772529"/>
                    <a:pt x="2035126" y="1369255"/>
                    <a:pt x="2124221" y="1254369"/>
                  </a:cubicBezTo>
                  <a:cubicBezTo>
                    <a:pt x="2213316" y="1139483"/>
                    <a:pt x="2246141" y="1212166"/>
                    <a:pt x="2293033" y="1198098"/>
                  </a:cubicBezTo>
                  <a:cubicBezTo>
                    <a:pt x="2339925" y="1184030"/>
                    <a:pt x="2356338" y="1284849"/>
                    <a:pt x="2405575" y="1169963"/>
                  </a:cubicBezTo>
                  <a:cubicBezTo>
                    <a:pt x="2454812" y="1055077"/>
                    <a:pt x="2525150" y="703384"/>
                    <a:pt x="2588455" y="508781"/>
                  </a:cubicBezTo>
                  <a:cubicBezTo>
                    <a:pt x="2651760" y="314178"/>
                    <a:pt x="2708031" y="4688"/>
                    <a:pt x="2785403" y="2344"/>
                  </a:cubicBezTo>
                  <a:cubicBezTo>
                    <a:pt x="2862775" y="0"/>
                    <a:pt x="2987040" y="407963"/>
                    <a:pt x="3052689" y="494714"/>
                  </a:cubicBezTo>
                  <a:cubicBezTo>
                    <a:pt x="3118338" y="581465"/>
                    <a:pt x="3123027" y="548640"/>
                    <a:pt x="3179298" y="522849"/>
                  </a:cubicBezTo>
                  <a:cubicBezTo>
                    <a:pt x="3235569" y="497058"/>
                    <a:pt x="3291839" y="344658"/>
                    <a:pt x="3390313" y="339969"/>
                  </a:cubicBezTo>
                  <a:cubicBezTo>
                    <a:pt x="3488787" y="335280"/>
                    <a:pt x="3659944" y="325902"/>
                    <a:pt x="3770141" y="494714"/>
                  </a:cubicBezTo>
                  <a:cubicBezTo>
                    <a:pt x="3880338" y="663526"/>
                    <a:pt x="3967089" y="1158240"/>
                    <a:pt x="4051495" y="1352843"/>
                  </a:cubicBezTo>
                  <a:cubicBezTo>
                    <a:pt x="4135901" y="1547446"/>
                    <a:pt x="4236720" y="1613095"/>
                    <a:pt x="4276578" y="1662332"/>
                  </a:cubicBezTo>
                  <a:cubicBezTo>
                    <a:pt x="4316437" y="1711569"/>
                    <a:pt x="4276579" y="1657642"/>
                    <a:pt x="4290646" y="1648264"/>
                  </a:cubicBezTo>
                  <a:cubicBezTo>
                    <a:pt x="4304713" y="1638886"/>
                    <a:pt x="4311747" y="1566203"/>
                    <a:pt x="4360984" y="1606061"/>
                  </a:cubicBezTo>
                  <a:cubicBezTo>
                    <a:pt x="4410221" y="1645920"/>
                    <a:pt x="4586067" y="1887415"/>
                    <a:pt x="4586067" y="1887415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/>
            </a:p>
          </p:txBody>
        </p:sp>
        <p:sp>
          <p:nvSpPr>
            <p:cNvPr id="8" name="11 Forma libre"/>
            <p:cNvSpPr/>
            <p:nvPr/>
          </p:nvSpPr>
          <p:spPr>
            <a:xfrm>
              <a:off x="3954" y="3211"/>
              <a:ext cx="1584" cy="787"/>
            </a:xfrm>
            <a:custGeom>
              <a:avLst/>
              <a:gdLst>
                <a:gd name="connsiteX0" fmla="*/ 0 w 4586067"/>
                <a:gd name="connsiteY0" fmla="*/ 2365717 h 2609556"/>
                <a:gd name="connsiteX1" fmla="*/ 140677 w 4586067"/>
                <a:gd name="connsiteY1" fmla="*/ 2379784 h 2609556"/>
                <a:gd name="connsiteX2" fmla="*/ 393895 w 4586067"/>
                <a:gd name="connsiteY2" fmla="*/ 2520461 h 2609556"/>
                <a:gd name="connsiteX3" fmla="*/ 548640 w 4586067"/>
                <a:gd name="connsiteY3" fmla="*/ 2520461 h 2609556"/>
                <a:gd name="connsiteX4" fmla="*/ 604910 w 4586067"/>
                <a:gd name="connsiteY4" fmla="*/ 2506394 h 2609556"/>
                <a:gd name="connsiteX5" fmla="*/ 801858 w 4586067"/>
                <a:gd name="connsiteY5" fmla="*/ 2590800 h 2609556"/>
                <a:gd name="connsiteX6" fmla="*/ 872197 w 4586067"/>
                <a:gd name="connsiteY6" fmla="*/ 2562664 h 2609556"/>
                <a:gd name="connsiteX7" fmla="*/ 1069144 w 4586067"/>
                <a:gd name="connsiteY7" fmla="*/ 2309446 h 2609556"/>
                <a:gd name="connsiteX8" fmla="*/ 1139483 w 4586067"/>
                <a:gd name="connsiteY8" fmla="*/ 2281310 h 2609556"/>
                <a:gd name="connsiteX9" fmla="*/ 1308295 w 4586067"/>
                <a:gd name="connsiteY9" fmla="*/ 2337581 h 2609556"/>
                <a:gd name="connsiteX10" fmla="*/ 1406769 w 4586067"/>
                <a:gd name="connsiteY10" fmla="*/ 2379784 h 2609556"/>
                <a:gd name="connsiteX11" fmla="*/ 1617784 w 4586067"/>
                <a:gd name="connsiteY11" fmla="*/ 1943686 h 2609556"/>
                <a:gd name="connsiteX12" fmla="*/ 1758461 w 4586067"/>
                <a:gd name="connsiteY12" fmla="*/ 1887415 h 2609556"/>
                <a:gd name="connsiteX13" fmla="*/ 2124221 w 4586067"/>
                <a:gd name="connsiteY13" fmla="*/ 1254369 h 2609556"/>
                <a:gd name="connsiteX14" fmla="*/ 2293033 w 4586067"/>
                <a:gd name="connsiteY14" fmla="*/ 1198098 h 2609556"/>
                <a:gd name="connsiteX15" fmla="*/ 2405575 w 4586067"/>
                <a:gd name="connsiteY15" fmla="*/ 1169963 h 2609556"/>
                <a:gd name="connsiteX16" fmla="*/ 2588455 w 4586067"/>
                <a:gd name="connsiteY16" fmla="*/ 508781 h 2609556"/>
                <a:gd name="connsiteX17" fmla="*/ 2785403 w 4586067"/>
                <a:gd name="connsiteY17" fmla="*/ 2344 h 2609556"/>
                <a:gd name="connsiteX18" fmla="*/ 3052689 w 4586067"/>
                <a:gd name="connsiteY18" fmla="*/ 494714 h 2609556"/>
                <a:gd name="connsiteX19" fmla="*/ 3179298 w 4586067"/>
                <a:gd name="connsiteY19" fmla="*/ 522849 h 2609556"/>
                <a:gd name="connsiteX20" fmla="*/ 3390313 w 4586067"/>
                <a:gd name="connsiteY20" fmla="*/ 339969 h 2609556"/>
                <a:gd name="connsiteX21" fmla="*/ 3770141 w 4586067"/>
                <a:gd name="connsiteY21" fmla="*/ 494714 h 2609556"/>
                <a:gd name="connsiteX22" fmla="*/ 4051495 w 4586067"/>
                <a:gd name="connsiteY22" fmla="*/ 1352843 h 2609556"/>
                <a:gd name="connsiteX23" fmla="*/ 4276578 w 4586067"/>
                <a:gd name="connsiteY23" fmla="*/ 1662332 h 2609556"/>
                <a:gd name="connsiteX24" fmla="*/ 4290646 w 4586067"/>
                <a:gd name="connsiteY24" fmla="*/ 1648264 h 2609556"/>
                <a:gd name="connsiteX25" fmla="*/ 4360984 w 4586067"/>
                <a:gd name="connsiteY25" fmla="*/ 1606061 h 2609556"/>
                <a:gd name="connsiteX26" fmla="*/ 4586067 w 4586067"/>
                <a:gd name="connsiteY26" fmla="*/ 1887415 h 260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86067" h="2609556">
                  <a:moveTo>
                    <a:pt x="0" y="2365717"/>
                  </a:moveTo>
                  <a:cubicBezTo>
                    <a:pt x="37514" y="2359855"/>
                    <a:pt x="75028" y="2353993"/>
                    <a:pt x="140677" y="2379784"/>
                  </a:cubicBezTo>
                  <a:cubicBezTo>
                    <a:pt x="206326" y="2405575"/>
                    <a:pt x="325901" y="2497015"/>
                    <a:pt x="393895" y="2520461"/>
                  </a:cubicBezTo>
                  <a:cubicBezTo>
                    <a:pt x="461889" y="2543907"/>
                    <a:pt x="513471" y="2522806"/>
                    <a:pt x="548640" y="2520461"/>
                  </a:cubicBezTo>
                  <a:cubicBezTo>
                    <a:pt x="583809" y="2518117"/>
                    <a:pt x="562707" y="2494671"/>
                    <a:pt x="604910" y="2506394"/>
                  </a:cubicBezTo>
                  <a:cubicBezTo>
                    <a:pt x="647113" y="2518117"/>
                    <a:pt x="757310" y="2581422"/>
                    <a:pt x="801858" y="2590800"/>
                  </a:cubicBezTo>
                  <a:cubicBezTo>
                    <a:pt x="846406" y="2600178"/>
                    <a:pt x="827649" y="2609556"/>
                    <a:pt x="872197" y="2562664"/>
                  </a:cubicBezTo>
                  <a:cubicBezTo>
                    <a:pt x="916745" y="2515772"/>
                    <a:pt x="1024596" y="2356338"/>
                    <a:pt x="1069144" y="2309446"/>
                  </a:cubicBezTo>
                  <a:cubicBezTo>
                    <a:pt x="1113692" y="2262554"/>
                    <a:pt x="1099625" y="2276621"/>
                    <a:pt x="1139483" y="2281310"/>
                  </a:cubicBezTo>
                  <a:cubicBezTo>
                    <a:pt x="1179341" y="2285999"/>
                    <a:pt x="1263747" y="2321169"/>
                    <a:pt x="1308295" y="2337581"/>
                  </a:cubicBezTo>
                  <a:cubicBezTo>
                    <a:pt x="1352843" y="2353993"/>
                    <a:pt x="1355188" y="2445433"/>
                    <a:pt x="1406769" y="2379784"/>
                  </a:cubicBezTo>
                  <a:cubicBezTo>
                    <a:pt x="1458350" y="2314135"/>
                    <a:pt x="1559169" y="2025747"/>
                    <a:pt x="1617784" y="1943686"/>
                  </a:cubicBezTo>
                  <a:cubicBezTo>
                    <a:pt x="1676399" y="1861625"/>
                    <a:pt x="1674055" y="2002301"/>
                    <a:pt x="1758461" y="1887415"/>
                  </a:cubicBezTo>
                  <a:cubicBezTo>
                    <a:pt x="1842867" y="1772529"/>
                    <a:pt x="2035126" y="1369255"/>
                    <a:pt x="2124221" y="1254369"/>
                  </a:cubicBezTo>
                  <a:cubicBezTo>
                    <a:pt x="2213316" y="1139483"/>
                    <a:pt x="2246141" y="1212166"/>
                    <a:pt x="2293033" y="1198098"/>
                  </a:cubicBezTo>
                  <a:cubicBezTo>
                    <a:pt x="2339925" y="1184030"/>
                    <a:pt x="2356338" y="1284849"/>
                    <a:pt x="2405575" y="1169963"/>
                  </a:cubicBezTo>
                  <a:cubicBezTo>
                    <a:pt x="2454812" y="1055077"/>
                    <a:pt x="2525150" y="703384"/>
                    <a:pt x="2588455" y="508781"/>
                  </a:cubicBezTo>
                  <a:cubicBezTo>
                    <a:pt x="2651760" y="314178"/>
                    <a:pt x="2708031" y="4688"/>
                    <a:pt x="2785403" y="2344"/>
                  </a:cubicBezTo>
                  <a:cubicBezTo>
                    <a:pt x="2862775" y="0"/>
                    <a:pt x="2987040" y="407963"/>
                    <a:pt x="3052689" y="494714"/>
                  </a:cubicBezTo>
                  <a:cubicBezTo>
                    <a:pt x="3118338" y="581465"/>
                    <a:pt x="3123027" y="548640"/>
                    <a:pt x="3179298" y="522849"/>
                  </a:cubicBezTo>
                  <a:cubicBezTo>
                    <a:pt x="3235569" y="497058"/>
                    <a:pt x="3291839" y="344658"/>
                    <a:pt x="3390313" y="339969"/>
                  </a:cubicBezTo>
                  <a:cubicBezTo>
                    <a:pt x="3488787" y="335280"/>
                    <a:pt x="3659944" y="325902"/>
                    <a:pt x="3770141" y="494714"/>
                  </a:cubicBezTo>
                  <a:cubicBezTo>
                    <a:pt x="3880338" y="663526"/>
                    <a:pt x="3967089" y="1158240"/>
                    <a:pt x="4051495" y="1352843"/>
                  </a:cubicBezTo>
                  <a:cubicBezTo>
                    <a:pt x="4135901" y="1547446"/>
                    <a:pt x="4236720" y="1613095"/>
                    <a:pt x="4276578" y="1662332"/>
                  </a:cubicBezTo>
                  <a:cubicBezTo>
                    <a:pt x="4316437" y="1711569"/>
                    <a:pt x="4276579" y="1657642"/>
                    <a:pt x="4290646" y="1648264"/>
                  </a:cubicBezTo>
                  <a:cubicBezTo>
                    <a:pt x="4304713" y="1638886"/>
                    <a:pt x="4311747" y="1566203"/>
                    <a:pt x="4360984" y="1606061"/>
                  </a:cubicBezTo>
                  <a:cubicBezTo>
                    <a:pt x="4410221" y="1645920"/>
                    <a:pt x="4586067" y="1887415"/>
                    <a:pt x="4586067" y="1887415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3" tIns="45716" rIns="91433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/>
            </a:p>
          </p:txBody>
        </p:sp>
        <p:sp>
          <p:nvSpPr>
            <p:cNvPr id="9" name="10 Forma libre"/>
            <p:cNvSpPr>
              <a:spLocks noChangeArrowheads="1"/>
            </p:cNvSpPr>
            <p:nvPr/>
          </p:nvSpPr>
          <p:spPr bwMode="auto">
            <a:xfrm>
              <a:off x="3163" y="3566"/>
              <a:ext cx="530" cy="622"/>
            </a:xfrm>
            <a:custGeom>
              <a:avLst/>
              <a:gdLst>
                <a:gd name="T0" fmla="*/ 0 w 1533378"/>
                <a:gd name="T1" fmla="*/ 0 h 1899139"/>
                <a:gd name="T2" fmla="*/ 0 w 1533378"/>
                <a:gd name="T3" fmla="*/ 0 h 1899139"/>
                <a:gd name="T4" fmla="*/ 0 w 1533378"/>
                <a:gd name="T5" fmla="*/ 0 h 1899139"/>
                <a:gd name="T6" fmla="*/ 0 w 1533378"/>
                <a:gd name="T7" fmla="*/ 0 h 1899139"/>
                <a:gd name="T8" fmla="*/ 0 w 1533378"/>
                <a:gd name="T9" fmla="*/ 0 h 1899139"/>
                <a:gd name="T10" fmla="*/ 0 w 1533378"/>
                <a:gd name="T11" fmla="*/ 0 h 1899139"/>
                <a:gd name="T12" fmla="*/ 0 w 1533378"/>
                <a:gd name="T13" fmla="*/ 0 h 1899139"/>
                <a:gd name="T14" fmla="*/ 0 w 1533378"/>
                <a:gd name="T15" fmla="*/ 0 h 1899139"/>
                <a:gd name="T16" fmla="*/ 0 w 1533378"/>
                <a:gd name="T17" fmla="*/ 0 h 1899139"/>
                <a:gd name="T18" fmla="*/ 0 w 1533378"/>
                <a:gd name="T19" fmla="*/ 0 h 1899139"/>
                <a:gd name="T20" fmla="*/ 0 w 1533378"/>
                <a:gd name="T21" fmla="*/ 0 h 1899139"/>
                <a:gd name="T22" fmla="*/ 0 w 1533378"/>
                <a:gd name="T23" fmla="*/ 0 h 1899139"/>
                <a:gd name="T24" fmla="*/ 0 w 1533378"/>
                <a:gd name="T25" fmla="*/ 0 h 1899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3378"/>
                <a:gd name="T40" fmla="*/ 0 h 1899139"/>
                <a:gd name="T41" fmla="*/ 1533378 w 1533378"/>
                <a:gd name="T42" fmla="*/ 1899139 h 1899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3378" h="1899139">
                  <a:moveTo>
                    <a:pt x="0" y="1885071"/>
                  </a:moveTo>
                  <a:lnTo>
                    <a:pt x="182880" y="1800665"/>
                  </a:lnTo>
                  <a:lnTo>
                    <a:pt x="253218" y="1505243"/>
                  </a:lnTo>
                  <a:lnTo>
                    <a:pt x="478301" y="759655"/>
                  </a:lnTo>
                  <a:lnTo>
                    <a:pt x="717452" y="309489"/>
                  </a:lnTo>
                  <a:lnTo>
                    <a:pt x="914400" y="0"/>
                  </a:lnTo>
                  <a:lnTo>
                    <a:pt x="1041009" y="168812"/>
                  </a:lnTo>
                  <a:lnTo>
                    <a:pt x="1167618" y="450166"/>
                  </a:lnTo>
                  <a:lnTo>
                    <a:pt x="1308295" y="436099"/>
                  </a:lnTo>
                  <a:lnTo>
                    <a:pt x="1378633" y="604911"/>
                  </a:lnTo>
                  <a:lnTo>
                    <a:pt x="1477107" y="1167619"/>
                  </a:lnTo>
                  <a:lnTo>
                    <a:pt x="1533378" y="1899139"/>
                  </a:lnTo>
                  <a:lnTo>
                    <a:pt x="56270" y="1899139"/>
                  </a:lnTo>
                </a:path>
              </a:pathLst>
            </a:custGeom>
            <a:solidFill>
              <a:srgbClr val="6DC183"/>
            </a:solidFill>
            <a:ln w="381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endParaRPr lang="es-AR"/>
            </a:p>
          </p:txBody>
        </p:sp>
        <p:sp>
          <p:nvSpPr>
            <p:cNvPr id="10" name="20 Forma libre"/>
            <p:cNvSpPr>
              <a:spLocks noChangeArrowheads="1"/>
            </p:cNvSpPr>
            <p:nvPr/>
          </p:nvSpPr>
          <p:spPr bwMode="auto">
            <a:xfrm>
              <a:off x="4823" y="3408"/>
              <a:ext cx="765" cy="782"/>
            </a:xfrm>
            <a:custGeom>
              <a:avLst/>
              <a:gdLst>
                <a:gd name="T0" fmla="*/ 0 w 1082040"/>
                <a:gd name="T1" fmla="*/ 0 h 1287780"/>
                <a:gd name="T2" fmla="*/ 0 w 1082040"/>
                <a:gd name="T3" fmla="*/ 0 h 1287780"/>
                <a:gd name="T4" fmla="*/ 0 w 1082040"/>
                <a:gd name="T5" fmla="*/ 0 h 1287780"/>
                <a:gd name="T6" fmla="*/ 0 w 1082040"/>
                <a:gd name="T7" fmla="*/ 0 h 1287780"/>
                <a:gd name="T8" fmla="*/ 0 w 1082040"/>
                <a:gd name="T9" fmla="*/ 0 h 1287780"/>
                <a:gd name="T10" fmla="*/ 0 w 1082040"/>
                <a:gd name="T11" fmla="*/ 0 h 1287780"/>
                <a:gd name="T12" fmla="*/ 0 w 1082040"/>
                <a:gd name="T13" fmla="*/ 0 h 1287780"/>
                <a:gd name="T14" fmla="*/ 0 w 1082040"/>
                <a:gd name="T15" fmla="*/ 0 h 1287780"/>
                <a:gd name="T16" fmla="*/ 0 w 1082040"/>
                <a:gd name="T17" fmla="*/ 0 h 1287780"/>
                <a:gd name="T18" fmla="*/ 0 w 1082040"/>
                <a:gd name="T19" fmla="*/ 0 h 1287780"/>
                <a:gd name="T20" fmla="*/ 0 w 1082040"/>
                <a:gd name="T21" fmla="*/ 0 h 1287780"/>
                <a:gd name="T22" fmla="*/ 0 w 1082040"/>
                <a:gd name="T23" fmla="*/ 0 h 1287780"/>
                <a:gd name="T24" fmla="*/ 0 w 1082040"/>
                <a:gd name="T25" fmla="*/ 0 h 1287780"/>
                <a:gd name="T26" fmla="*/ 0 w 1082040"/>
                <a:gd name="T27" fmla="*/ 0 h 1287780"/>
                <a:gd name="T28" fmla="*/ 0 w 1082040"/>
                <a:gd name="T29" fmla="*/ 0 h 12877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2040"/>
                <a:gd name="T46" fmla="*/ 0 h 1287780"/>
                <a:gd name="T47" fmla="*/ 1082040 w 1082040"/>
                <a:gd name="T48" fmla="*/ 1287780 h 12877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2040" h="1287780">
                  <a:moveTo>
                    <a:pt x="0" y="1280160"/>
                  </a:moveTo>
                  <a:lnTo>
                    <a:pt x="106680" y="1226820"/>
                  </a:lnTo>
                  <a:lnTo>
                    <a:pt x="198120" y="1089660"/>
                  </a:lnTo>
                  <a:lnTo>
                    <a:pt x="396240" y="220980"/>
                  </a:lnTo>
                  <a:lnTo>
                    <a:pt x="434340" y="114300"/>
                  </a:lnTo>
                  <a:lnTo>
                    <a:pt x="472440" y="0"/>
                  </a:lnTo>
                  <a:lnTo>
                    <a:pt x="510540" y="22860"/>
                  </a:lnTo>
                  <a:lnTo>
                    <a:pt x="579120" y="213360"/>
                  </a:lnTo>
                  <a:lnTo>
                    <a:pt x="662940" y="312420"/>
                  </a:lnTo>
                  <a:lnTo>
                    <a:pt x="769620" y="609600"/>
                  </a:lnTo>
                  <a:lnTo>
                    <a:pt x="777240" y="632460"/>
                  </a:lnTo>
                  <a:lnTo>
                    <a:pt x="838200" y="632460"/>
                  </a:lnTo>
                  <a:lnTo>
                    <a:pt x="891540" y="723900"/>
                  </a:lnTo>
                  <a:lnTo>
                    <a:pt x="1082040" y="128778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006600">
                <a:alpha val="76862"/>
              </a:srgbClr>
            </a:solidFill>
            <a:ln w="381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AR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1975" y="3783"/>
              <a:ext cx="229" cy="145"/>
            </a:xfrm>
            <a:custGeom>
              <a:avLst/>
              <a:gdLst>
                <a:gd name="T0" fmla="*/ 0 w 226"/>
                <a:gd name="T1" fmla="*/ 0 h 196"/>
                <a:gd name="T2" fmla="*/ 92 w 226"/>
                <a:gd name="T3" fmla="*/ 50 h 196"/>
                <a:gd name="T4" fmla="*/ 185 w 226"/>
                <a:gd name="T5" fmla="*/ 99 h 196"/>
                <a:gd name="T6" fmla="*/ 232 w 226"/>
                <a:gd name="T7" fmla="*/ 99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196"/>
                <a:gd name="T14" fmla="*/ 226 w 226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196">
                  <a:moveTo>
                    <a:pt x="0" y="0"/>
                  </a:moveTo>
                  <a:cubicBezTo>
                    <a:pt x="30" y="30"/>
                    <a:pt x="60" y="61"/>
                    <a:pt x="90" y="91"/>
                  </a:cubicBezTo>
                  <a:cubicBezTo>
                    <a:pt x="120" y="121"/>
                    <a:pt x="158" y="166"/>
                    <a:pt x="181" y="181"/>
                  </a:cubicBezTo>
                  <a:cubicBezTo>
                    <a:pt x="204" y="196"/>
                    <a:pt x="215" y="188"/>
                    <a:pt x="226" y="181"/>
                  </a:cubicBezTo>
                </a:path>
              </a:pathLst>
            </a:custGeom>
            <a:noFill/>
            <a:ln w="57150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754" y="3779"/>
              <a:ext cx="230" cy="145"/>
            </a:xfrm>
            <a:custGeom>
              <a:avLst/>
              <a:gdLst>
                <a:gd name="T0" fmla="*/ 0 w 226"/>
                <a:gd name="T1" fmla="*/ 0 h 196"/>
                <a:gd name="T2" fmla="*/ 94 w 226"/>
                <a:gd name="T3" fmla="*/ 50 h 196"/>
                <a:gd name="T4" fmla="*/ 187 w 226"/>
                <a:gd name="T5" fmla="*/ 99 h 196"/>
                <a:gd name="T6" fmla="*/ 234 w 226"/>
                <a:gd name="T7" fmla="*/ 99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196"/>
                <a:gd name="T14" fmla="*/ 226 w 226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196">
                  <a:moveTo>
                    <a:pt x="0" y="0"/>
                  </a:moveTo>
                  <a:cubicBezTo>
                    <a:pt x="30" y="30"/>
                    <a:pt x="60" y="61"/>
                    <a:pt x="90" y="91"/>
                  </a:cubicBezTo>
                  <a:cubicBezTo>
                    <a:pt x="120" y="121"/>
                    <a:pt x="158" y="166"/>
                    <a:pt x="181" y="181"/>
                  </a:cubicBezTo>
                  <a:cubicBezTo>
                    <a:pt x="204" y="196"/>
                    <a:pt x="215" y="188"/>
                    <a:pt x="226" y="181"/>
                  </a:cubicBezTo>
                </a:path>
              </a:pathLst>
            </a:custGeom>
            <a:noFill/>
            <a:ln w="57150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3" name="22 CuadroTexto"/>
          <p:cNvSpPr txBox="1">
            <a:spLocks noChangeArrowheads="1"/>
          </p:cNvSpPr>
          <p:nvPr/>
        </p:nvSpPr>
        <p:spPr bwMode="auto">
          <a:xfrm>
            <a:off x="307193" y="2534213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/>
              <a:t>M    J   </a:t>
            </a:r>
            <a:r>
              <a:rPr lang="es-AR" altLang="es-AR" sz="1400" b="1" dirty="0" err="1"/>
              <a:t>J</a:t>
            </a:r>
            <a:r>
              <a:rPr lang="es-AR" altLang="es-AR" sz="1400" b="1" dirty="0"/>
              <a:t>   A   S   O   N   D   E   F   M   A </a:t>
            </a:r>
          </a:p>
        </p:txBody>
      </p:sp>
      <p:sp>
        <p:nvSpPr>
          <p:cNvPr id="14" name="22 CuadroTexto"/>
          <p:cNvSpPr txBox="1">
            <a:spLocks noChangeArrowheads="1"/>
          </p:cNvSpPr>
          <p:nvPr/>
        </p:nvSpPr>
        <p:spPr bwMode="auto">
          <a:xfrm>
            <a:off x="3097224" y="2534213"/>
            <a:ext cx="297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/>
              <a:t>M   J    </a:t>
            </a:r>
            <a:r>
              <a:rPr lang="es-AR" altLang="es-AR" sz="1400" b="1" dirty="0" err="1"/>
              <a:t>J</a:t>
            </a:r>
            <a:r>
              <a:rPr lang="es-AR" altLang="es-AR" sz="1400" b="1" dirty="0"/>
              <a:t>   A   S   O   N   D   E   F   M    A </a:t>
            </a:r>
          </a:p>
        </p:txBody>
      </p:sp>
      <p:sp>
        <p:nvSpPr>
          <p:cNvPr id="15" name="22 CuadroTexto"/>
          <p:cNvSpPr txBox="1">
            <a:spLocks noChangeArrowheads="1"/>
          </p:cNvSpPr>
          <p:nvPr/>
        </p:nvSpPr>
        <p:spPr bwMode="auto">
          <a:xfrm>
            <a:off x="5940145" y="2534213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/>
              <a:t>M   J   </a:t>
            </a:r>
            <a:r>
              <a:rPr lang="es-AR" altLang="es-AR" sz="1400" b="1" dirty="0" err="1"/>
              <a:t>J</a:t>
            </a:r>
            <a:r>
              <a:rPr lang="es-AR" altLang="es-AR" sz="1400" b="1" dirty="0"/>
              <a:t>   A   S   O   N   D   E    F   M   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7642" y="860434"/>
            <a:ext cx="186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/>
              <a:t>Tr</a:t>
            </a:r>
            <a:r>
              <a:rPr lang="es-AR" b="1" dirty="0" smtClean="0"/>
              <a:t>/</a:t>
            </a:r>
            <a:r>
              <a:rPr lang="es-AR" b="1" dirty="0" err="1" smtClean="0"/>
              <a:t>Sj-Arv</a:t>
            </a:r>
            <a:r>
              <a:rPr lang="es-AR" b="1" dirty="0" smtClean="0"/>
              <a:t>/</a:t>
            </a:r>
            <a:r>
              <a:rPr lang="es-AR" b="1" dirty="0" err="1" smtClean="0"/>
              <a:t>Mz-Sj</a:t>
            </a:r>
            <a:endParaRPr lang="es-AR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74288" y="2960325"/>
            <a:ext cx="249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J Andrade Tesis Doctoral</a:t>
            </a:r>
            <a:endParaRPr lang="es-AR" sz="1400" dirty="0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549388" y="3946982"/>
            <a:ext cx="6248400" cy="2813644"/>
            <a:chOff x="476" y="1480"/>
            <a:chExt cx="4777" cy="1454"/>
          </a:xfrm>
          <a:solidFill>
            <a:schemeClr val="bg1"/>
          </a:solidFill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480"/>
              <a:ext cx="4777" cy="1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3742" y="1791"/>
              <a:ext cx="260" cy="187"/>
              <a:chOff x="3742" y="1791"/>
              <a:chExt cx="260" cy="187"/>
            </a:xfrm>
            <a:grpFill/>
          </p:grpSpPr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29" t="43948" r="14528" b="45049"/>
              <a:stretch>
                <a:fillRect/>
              </a:stretch>
            </p:blipFill>
            <p:spPr bwMode="auto">
              <a:xfrm>
                <a:off x="3742" y="1791"/>
                <a:ext cx="260" cy="1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3758" y="1933"/>
                <a:ext cx="179" cy="4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3158" y="1806"/>
              <a:ext cx="260" cy="187"/>
              <a:chOff x="3742" y="1791"/>
              <a:chExt cx="260" cy="187"/>
            </a:xfrm>
            <a:grpFill/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29" t="43948" r="14528" b="45049"/>
              <a:stretch>
                <a:fillRect/>
              </a:stretch>
            </p:blipFill>
            <p:spPr bwMode="auto">
              <a:xfrm>
                <a:off x="3742" y="1791"/>
                <a:ext cx="260" cy="1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3758" y="1934"/>
                <a:ext cx="179" cy="4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6" name="CuadroTexto 25"/>
          <p:cNvSpPr txBox="1"/>
          <p:nvPr/>
        </p:nvSpPr>
        <p:spPr>
          <a:xfrm>
            <a:off x="2512423" y="322324"/>
            <a:ext cx="42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Intensificación Agrícola Cultivos Renta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0 CuadroTexto"/>
          <p:cNvSpPr txBox="1">
            <a:spLocks noChangeArrowheads="1"/>
          </p:cNvSpPr>
          <p:nvPr/>
        </p:nvSpPr>
        <p:spPr bwMode="auto">
          <a:xfrm>
            <a:off x="1825348" y="3483482"/>
            <a:ext cx="4740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Intensificación Agrícola con CC</a:t>
            </a:r>
          </a:p>
        </p:txBody>
      </p:sp>
      <p:sp>
        <p:nvSpPr>
          <p:cNvPr id="28" name="1 CuadroTexto"/>
          <p:cNvSpPr txBox="1">
            <a:spLocks noChangeArrowheads="1"/>
          </p:cNvSpPr>
          <p:nvPr/>
        </p:nvSpPr>
        <p:spPr bwMode="auto">
          <a:xfrm>
            <a:off x="2915455" y="6525780"/>
            <a:ext cx="1535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100" dirty="0" err="1">
                <a:latin typeface="Tahoma" panose="020B0604030504040204" pitchFamily="34" charset="0"/>
              </a:rPr>
              <a:t>Caviglia</a:t>
            </a:r>
            <a:r>
              <a:rPr lang="es-ES" altLang="es-ES" sz="1100" dirty="0">
                <a:latin typeface="Tahoma" panose="020B0604030504040204" pitchFamily="34" charset="0"/>
              </a:rPr>
              <a:t> et al., 2003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749142" y="1030310"/>
            <a:ext cx="1488785" cy="180870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CuadroTexto 29"/>
          <p:cNvSpPr txBox="1"/>
          <p:nvPr/>
        </p:nvSpPr>
        <p:spPr>
          <a:xfrm>
            <a:off x="6828280" y="3544966"/>
            <a:ext cx="2196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Pensamos que </a:t>
            </a:r>
            <a:r>
              <a:rPr lang="es-A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dos maneras </a:t>
            </a:r>
            <a:r>
              <a:rPr lang="es-A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validas y necesarias</a:t>
            </a:r>
            <a:r>
              <a:rPr lang="es-A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intensificación en el uso de los recursos </a:t>
            </a:r>
            <a:r>
              <a:rPr lang="es-A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 no excluyentes</a:t>
            </a:r>
            <a:r>
              <a:rPr lang="es-A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sino que pueden ser </a:t>
            </a:r>
            <a:r>
              <a:rPr lang="es-A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complementarios en el tiempo</a:t>
            </a:r>
            <a:endParaRPr lang="es-A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Además entendemos que, cada empresa tiene sus </a:t>
            </a:r>
            <a:r>
              <a:rPr lang="es-A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problemáticas y necesidades particulares </a:t>
            </a:r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cuyos abordajes serán cada vez más específicos</a:t>
            </a:r>
          </a:p>
          <a:p>
            <a:pPr algn="ctr"/>
            <a:endParaRPr lang="es-A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LOGO 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9230" y="2617166"/>
            <a:ext cx="838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Hipótesis segunda etapa</a:t>
            </a:r>
            <a:r>
              <a:rPr lang="es-MX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rotaciones con mayor nivel de Intensificación generada a partir de mayor cantidad y diversidad de cultivos en la secuencia junto con el mayor uso de insumos, capturan más recursos disponibles y </a:t>
            </a:r>
            <a:r>
              <a:rPr lang="es-MX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utilizan de 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 más eficiente aumentando la productividad anual</a:t>
            </a:r>
            <a:r>
              <a:rPr lang="es-MX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Efectos acumulativos virtuosos.</a:t>
            </a:r>
            <a:endParaRPr lang="es-A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distintos grados de Intensificación (cultivos e insumos) tendrán interacción con la productividad del </a:t>
            </a:r>
            <a:r>
              <a:rPr lang="es-MX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sitio. Los efectos sobre la productividad generados por la Intensificación serán mayores en los ambientes con menor deterioro.</a:t>
            </a: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es-A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impacto 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los dos componentes de la Intensificación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sobre la productividad de las sojas 19-20 será 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distinto, siendo más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importante el impacto 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los cultivos respecto a la de los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insumos. </a:t>
            </a:r>
            <a:endParaRPr lang="es-AR" sz="1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9230" y="247834"/>
            <a:ext cx="86871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</a:p>
          <a:p>
            <a:endParaRPr lang="es-AR" sz="16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cambios en la productividad y las eficiencias de los sistemas agrícolas cuando se implementan rotaciones con diferente</a:t>
            </a:r>
            <a:r>
              <a:rPr lang="es-AR" sz="16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intensificación, diversidad de especies cultivadas y niveles de uso de insumos. </a:t>
            </a:r>
          </a:p>
          <a:p>
            <a:endParaRPr lang="es-AR" sz="1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si los incrementos en los niveles de productividad anual poseen efectos acumulativos beneficiosos sobre las propiedades de los suelos</a:t>
            </a: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el sistema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y en consecuencia, sobre los rendimientos de los cultivos en los siguientes ciclos de la rotación.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72357" y="5775396"/>
            <a:ext cx="394093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Muy influenciada por con condiciones hídricas de la campaña</a:t>
            </a:r>
          </a:p>
        </p:txBody>
      </p:sp>
    </p:spTree>
    <p:extLst>
      <p:ext uri="{BB962C8B-B14F-4D97-AF65-F5344CB8AC3E}">
        <p14:creationId xmlns:p14="http://schemas.microsoft.com/office/powerpoint/2010/main" val="6031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2723553"/>
            <a:ext cx="8152326" cy="30825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Manejo Nutricional</a:t>
            </a:r>
          </a:p>
          <a:p>
            <a:pPr algn="ctr"/>
            <a:r>
              <a:rPr lang="es-AR" dirty="0" smtClean="0">
                <a:cs typeface="Arial" panose="020B0604020202020204" pitchFamily="34" charset="0"/>
              </a:rPr>
              <a:t>Concepto: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58" y="152400"/>
            <a:ext cx="3860042" cy="21989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0913" y="2405433"/>
            <a:ext cx="27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 Campo, 2° campaña:</a:t>
            </a:r>
            <a:endParaRPr lang="es-AR" dirty="0"/>
          </a:p>
        </p:txBody>
      </p:sp>
      <p:pic>
        <p:nvPicPr>
          <p:cNvPr id="8" name="Picture 4" descr="LOGO C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2" y="6237287"/>
            <a:ext cx="11001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4850" y="6178311"/>
            <a:ext cx="40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Kg P aportado en MP y MAP total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631" y="5911403"/>
            <a:ext cx="3747752" cy="8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6214" y="167425"/>
            <a:ext cx="56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Aporte de rastrojo acumulado según rotación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536757"/>
            <a:ext cx="8945217" cy="61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>
            <a:spLocks noChangeArrowheads="1"/>
          </p:cNvSpPr>
          <p:nvPr/>
        </p:nvSpPr>
        <p:spPr bwMode="auto">
          <a:xfrm>
            <a:off x="241479" y="178158"/>
            <a:ext cx="4433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b="1" dirty="0" smtClean="0"/>
              <a:t>Densidad aparente. Datos Invierno 19:</a:t>
            </a:r>
            <a:endParaRPr lang="es-AR" altLang="es-AR" sz="1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59853" y="6465194"/>
            <a:ext cx="725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Tres campañas para empezar a ver diferencias. Textura muy importante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6" y="498453"/>
            <a:ext cx="8879687" cy="58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41479" y="113763"/>
            <a:ext cx="4716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b="1" dirty="0" smtClean="0"/>
              <a:t>Resistencia. Datos invierno 2019 :</a:t>
            </a:r>
            <a:endParaRPr lang="es-AR" altLang="es-AR" sz="1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483095"/>
            <a:ext cx="7933385" cy="62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898176"/>
            <a:ext cx="4134117" cy="5126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4" y="898176"/>
            <a:ext cx="4165713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08338" y="270456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</a:t>
            </a:r>
            <a:r>
              <a:rPr lang="es-AR" dirty="0" smtClean="0"/>
              <a:t>rosión en </a:t>
            </a:r>
            <a:r>
              <a:rPr lang="es-AR" dirty="0" err="1" smtClean="0"/>
              <a:t>monocultura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78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2318</TotalTime>
  <Words>797</Words>
  <Application>Microsoft Office PowerPoint</Application>
  <PresentationFormat>Presentación en pantalla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Matías Ermacora</dc:creator>
  <cp:lastModifiedBy>Matías Ermacora</cp:lastModifiedBy>
  <cp:revision>90</cp:revision>
  <dcterms:created xsi:type="dcterms:W3CDTF">2019-07-25T17:10:32Z</dcterms:created>
  <dcterms:modified xsi:type="dcterms:W3CDTF">2019-08-29T11:16:06Z</dcterms:modified>
</cp:coreProperties>
</file>