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6" r:id="rId3"/>
    <p:sldId id="256" r:id="rId4"/>
    <p:sldId id="267" r:id="rId5"/>
    <p:sldId id="264" r:id="rId6"/>
    <p:sldId id="268" r:id="rId7"/>
    <p:sldId id="261" r:id="rId8"/>
    <p:sldId id="258" r:id="rId9"/>
    <p:sldId id="257" r:id="rId10"/>
    <p:sldId id="259" r:id="rId11"/>
    <p:sldId id="260" r:id="rId12"/>
    <p:sldId id="262" r:id="rId13"/>
    <p:sldId id="263" r:id="rId14"/>
    <p:sldId id="269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CF497-78EA-4CA8-B3E1-740479444653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D0373-B8FE-47D2-BD95-991BDDBCF01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962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56E47A61-73D2-4197-9161-70F63888E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651B956-75FB-40F4-8D60-DEED5FAEA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ABFCC-0E1C-0E58-1444-79FDD25EB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BC25AA-0A95-F0E5-60B4-7DC6B7212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58EB3-6E1C-519D-B157-2C47B708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EC81-79CA-4A93-94F6-C8B978D45F9D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905166-D887-FBFB-EE54-870CC6BD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616439-41F1-293B-C9B8-2764EBBE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132F-4578-4ED6-9C46-F65E3100CF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82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6367C-287E-B1D1-C340-1E46811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7EC29F-3986-BECF-717F-83F696093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CB075E-4568-CF43-C244-5ECB4DFB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EC81-79CA-4A93-94F6-C8B978D45F9D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360FEE-EBBC-6D7A-D2FA-3E6B3254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85A9FC-774E-B950-44F3-41AAA5F7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132F-4578-4ED6-9C46-F65E3100CF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618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6B29CF-015F-3E5B-FF5F-3342BA080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2543FE-4382-FE31-AFE6-D9655013D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8BE688-4F59-AF6F-9F2C-3C6E8FFC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EC81-79CA-4A93-94F6-C8B978D45F9D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84EA6D-CB4A-BA4C-6D63-FC10B8F4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BC5450-0D0D-465E-D516-32AE322B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132F-4578-4ED6-9C46-F65E3100CF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540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4C216-92E7-3803-23A2-B881BE52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D96897-EB3C-6359-13AA-694F9849F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D2DD31-C12A-0B79-D031-B919E1B4A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EC81-79CA-4A93-94F6-C8B978D45F9D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840595-7CE5-FC45-883C-346F91DC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8855F3-00D6-C527-5454-C0930D9A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132F-4578-4ED6-9C46-F65E3100CF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774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E7114-5B60-2F4D-F4EB-2FAB0048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5585E7-063A-47B4-3787-4202AB480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1DEDF8-28C2-C713-5F90-108F1A059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EC81-79CA-4A93-94F6-C8B978D45F9D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20D5DF-D232-6A7A-E7DA-50B8FBA8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D273A9-C145-1B0E-E8A0-F9BEB7A9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132F-4578-4ED6-9C46-F65E3100CF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31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A5251-D99C-AB50-C54D-003E3753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0DA48B-B9EC-0679-5BC9-175E89F75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1F5E1A-BB08-602A-8A7F-479465759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BCC973-18E9-9251-477E-08788B71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EC81-79CA-4A93-94F6-C8B978D45F9D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379E64-A45B-AFB3-C5AA-8C802821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89817-B5D7-098B-ABA6-4BFF7034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132F-4578-4ED6-9C46-F65E3100CF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721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E75AA-7A2B-50F2-9104-F0C52BED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326B0C-914C-7D2F-F149-D94977D46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6FE076-C3C3-328C-905C-4E5248B86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7C7062-525A-DEA0-6417-5A3934A7A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7399FF-46E6-F3C4-9C77-03AB6DAAE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B022A5-8E5F-3BA0-ACBD-87BB35D9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EC81-79CA-4A93-94F6-C8B978D45F9D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F4F4A2-D7EE-7C11-184A-C449A76A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EF2A90-E41E-DF8B-14DF-C2EE3687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132F-4578-4ED6-9C46-F65E3100CF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6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44787-62F3-7F60-6172-DBC74BFF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9B16B6-7E29-2300-00B0-6B154B57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EC81-79CA-4A93-94F6-C8B978D45F9D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F6F692-9CB2-78D4-A582-07C04F6B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FDA4A4-D332-69CE-1557-3AF88840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132F-4578-4ED6-9C46-F65E3100CF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441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978BCB-8EED-7A11-9B12-CE9910C1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EC81-79CA-4A93-94F6-C8B978D45F9D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E54BA2-66F3-6DD1-D9B9-37183E13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638254-26F0-C3CC-18EC-98AEE06C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132F-4578-4ED6-9C46-F65E3100CF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374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DE656-A5D8-5A0A-6385-C5C184E1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4A6C88-0311-46C9-98C3-38414464B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BCA645-73EA-5567-6E16-9FE89A37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971A49-F50B-C96B-243E-A519D12B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EC81-79CA-4A93-94F6-C8B978D45F9D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FA3154-6B90-C537-3453-9A5DE0F4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E06CF5-972B-34E7-6847-E5A48E9A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132F-4578-4ED6-9C46-F65E3100CF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527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EFDDE-0171-3676-3661-1D9F2157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7213A7-A3E4-B10B-D378-F290A7C04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F9977E-1442-BF34-631B-FDBC4D6B1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307C75-3554-FED5-9673-91B578C0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EC81-79CA-4A93-94F6-C8B978D45F9D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D7B78-1793-BC55-BA22-59041946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FE2212-10DF-6250-8177-858843DD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132F-4578-4ED6-9C46-F65E3100CF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188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C9464E-C320-6A43-3326-B2C17990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3D7E5D-E717-9E0E-E7EE-AA1506423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1FA185-0713-A03F-4013-E88C7132C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57EC81-79CA-4A93-94F6-C8B978D45F9D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7BE7A9-8181-1F83-A193-EB9F15EB9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7133C9-82A2-BE3C-902C-3B17D23D0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F132F-4578-4ED6-9C46-F65E3100CF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018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70" name="Text Box 1">
            <a:extLst>
              <a:ext uri="{FF2B5EF4-FFF2-40B4-BE49-F238E27FC236}">
                <a16:creationId xmlns:a16="http://schemas.microsoft.com/office/drawing/2014/main" id="{E3D9ABC5-9DE9-46FF-8354-40AE3C19E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947" y="427679"/>
            <a:ext cx="9503007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s-AR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Manejo</a:t>
            </a:r>
            <a:r>
              <a:rPr lang="en-US" altLang="es-AR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altLang="es-AR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maíz</a:t>
            </a:r>
            <a:r>
              <a:rPr lang="en-US" altLang="es-AR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s-AR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altLang="es-AR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ambientes </a:t>
            </a:r>
            <a:r>
              <a:rPr lang="en-US" altLang="es-AR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restrictivos</a:t>
            </a:r>
            <a:r>
              <a:rPr lang="en-US" altLang="es-AR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del N de </a:t>
            </a:r>
            <a:r>
              <a:rPr lang="en-US" altLang="es-AR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BsAs</a:t>
            </a:r>
            <a:r>
              <a:rPr lang="en-US" altLang="es-AR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altLang="es-AR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campañas</a:t>
            </a:r>
            <a:r>
              <a:rPr lang="en-US" altLang="es-AR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2019/24)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8B896A0-E4E5-4233-9E1F-390D02D46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757" y="714889"/>
            <a:ext cx="1407160" cy="17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4">
            <a:extLst>
              <a:ext uri="{FF2B5EF4-FFF2-40B4-BE49-F238E27FC236}">
                <a16:creationId xmlns:a16="http://schemas.microsoft.com/office/drawing/2014/main" id="{0AC286D3-37C1-4008-AA1D-BC8F5617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9771" y="2407018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45298" y="2026340"/>
            <a:ext cx="54467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D0E7B772-A6D2-4443-A21C-59D11745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t="40601" r="67049" b="33376"/>
          <a:stretch>
            <a:fillRect/>
          </a:stretch>
        </p:blipFill>
        <p:spPr bwMode="auto">
          <a:xfrm>
            <a:off x="1014757" y="3429000"/>
            <a:ext cx="1926693" cy="13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4776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1 Imagen">
            <a:extLst>
              <a:ext uri="{FF2B5EF4-FFF2-40B4-BE49-F238E27FC236}">
                <a16:creationId xmlns:a16="http://schemas.microsoft.com/office/drawing/2014/main" id="{E99BCB39-1BB6-4ECC-81A1-FE4DE2DDE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449" y="5378818"/>
            <a:ext cx="2971800" cy="8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D0247163-A1D6-4D3E-80A2-DC4A8A02910A}"/>
              </a:ext>
            </a:extLst>
          </p:cNvPr>
          <p:cNvSpPr txBox="1">
            <a:spLocks/>
          </p:cNvSpPr>
          <p:nvPr/>
        </p:nvSpPr>
        <p:spPr>
          <a:xfrm>
            <a:off x="7687463" y="3103432"/>
            <a:ext cx="4208403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Gustavo Maddonni (maddonni@agro.uba.ar)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Facultad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Agronomía</a:t>
            </a:r>
            <a:r>
              <a:rPr lang="en-US" sz="2000" dirty="0">
                <a:solidFill>
                  <a:schemeClr val="bg1"/>
                </a:solidFill>
              </a:rPr>
              <a:t>, Universidad de Buenos Aires, Argentina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26 de Julio de 2024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8E7027A-4D65-1A92-77F1-64FD92F7F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605" y="3713775"/>
            <a:ext cx="4879743" cy="29051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8D06A3-4E47-090B-D2B2-6735007DC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12" y="239055"/>
            <a:ext cx="4878742" cy="29051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5973BB-FBAB-A34D-5603-803C3E773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143" y="311360"/>
            <a:ext cx="4638244" cy="27605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47EDF79-80B7-D9D0-BE9B-EC6AB0C8B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12" y="3713775"/>
            <a:ext cx="4636845" cy="27605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E22290-8970-BEB4-5E9F-0ABC00C9C747}"/>
              </a:ext>
            </a:extLst>
          </p:cNvPr>
          <p:cNvSpPr txBox="1"/>
          <p:nvPr/>
        </p:nvSpPr>
        <p:spPr>
          <a:xfrm>
            <a:off x="-15240" y="2904014"/>
            <a:ext cx="5993466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macollador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en el 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prolifico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macollador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muy poca expresión de macollos fértiles con gran variabilidad en el rendimiento de la espiga apical. Gran variabilidad en el rinde del cultivo (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DxA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A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153D7-F95D-C775-C04A-B21BEFB3298B}"/>
              </a:ext>
            </a:extLst>
          </p:cNvPr>
          <p:cNvSpPr txBox="1"/>
          <p:nvPr/>
        </p:nvSpPr>
        <p:spPr>
          <a:xfrm>
            <a:off x="6050280" y="2928945"/>
            <a:ext cx="614172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prolífico y en el 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alta estabilidad del rinde del cultivo (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DxA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por el aporte de las espigas 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sub-apicales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(prolífico)y la estabilidad de la espiga apical (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A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4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1A3C1D6-BDF6-3A75-A392-EE83474D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7121"/>
            <a:ext cx="5294716" cy="3014509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362BB7FF-E9FA-CFFB-F544-F001D49FC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53" y="203683"/>
            <a:ext cx="5294715" cy="3016119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35F05D58-CF43-144D-D78C-3257E2043BC1}"/>
              </a:ext>
            </a:extLst>
          </p:cNvPr>
          <p:cNvGrpSpPr/>
          <p:nvPr/>
        </p:nvGrpSpPr>
        <p:grpSpPr>
          <a:xfrm>
            <a:off x="2905111" y="3280410"/>
            <a:ext cx="6075603" cy="3429000"/>
            <a:chOff x="477012" y="2948940"/>
            <a:chExt cx="6075603" cy="342900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D96A369A-4B96-D953-2CA6-968E8CB3DA19}"/>
                </a:ext>
              </a:extLst>
            </p:cNvPr>
            <p:cNvGrpSpPr/>
            <p:nvPr/>
          </p:nvGrpSpPr>
          <p:grpSpPr>
            <a:xfrm>
              <a:off x="477012" y="2948940"/>
              <a:ext cx="6075603" cy="3429000"/>
              <a:chOff x="-1" y="0"/>
              <a:chExt cx="6075603" cy="3429000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ABA63CBB-5FBA-B62F-0690-EB4157341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0"/>
                <a:ext cx="6075603" cy="3429000"/>
              </a:xfrm>
              <a:prstGeom prst="rect">
                <a:avLst/>
              </a:prstGeom>
            </p:spPr>
          </p:pic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CFDA0CA-F5F0-780E-1A20-4FA4C99B7A2A}"/>
                  </a:ext>
                </a:extLst>
              </p:cNvPr>
              <p:cNvSpPr txBox="1"/>
              <p:nvPr/>
            </p:nvSpPr>
            <p:spPr>
              <a:xfrm>
                <a:off x="2173574" y="2683240"/>
                <a:ext cx="35169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&lt;4200 5000 6000 7000 8000 100000 &gt;10000 kg/</a:t>
                </a:r>
                <a:r>
                  <a:rPr lang="en-US" sz="1200" dirty="0" err="1">
                    <a:solidFill>
                      <a:schemeClr val="bg1"/>
                    </a:solidFill>
                  </a:rPr>
                  <a:t>hA</a:t>
                </a:r>
                <a:r>
                  <a:rPr lang="en-US" sz="12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cxnSp>
            <p:nvCxnSpPr>
              <p:cNvPr id="5" name="Conector recto 4">
                <a:extLst>
                  <a:ext uri="{FF2B5EF4-FFF2-40B4-BE49-F238E27FC236}">
                    <a16:creationId xmlns:a16="http://schemas.microsoft.com/office/drawing/2014/main" id="{C2F4D057-BD4F-F74E-48AE-DBD358B90ABC}"/>
                  </a:ext>
                </a:extLst>
              </p:cNvPr>
              <p:cNvCxnSpPr/>
              <p:nvPr/>
            </p:nvCxnSpPr>
            <p:spPr>
              <a:xfrm>
                <a:off x="1274164" y="1744480"/>
                <a:ext cx="43324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CuadroTexto 19">
              <a:extLst>
                <a:ext uri="{FF2B5EF4-FFF2-40B4-BE49-F238E27FC236}">
                  <a16:creationId xmlns:a16="http://schemas.microsoft.com/office/drawing/2014/main" id="{DCD77434-32BE-D0D2-54AC-A1C09F5BF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8799" y="5895010"/>
              <a:ext cx="4451860" cy="4001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AR" sz="2000" dirty="0">
                  <a:solidFill>
                    <a:schemeClr val="bg1"/>
                  </a:solidFill>
                </a:rPr>
                <a:t>Rangos de rendimiento de un híbrido </a:t>
              </a:r>
              <a:r>
                <a:rPr lang="es-ES" altLang="es-AR" sz="2000" dirty="0" err="1">
                  <a:solidFill>
                    <a:schemeClr val="bg1"/>
                  </a:solidFill>
                </a:rPr>
                <a:t>flex</a:t>
              </a:r>
              <a:endParaRPr lang="es-AR" altLang="es-A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71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3B6B9C36-B759-876A-6625-4268467FE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21" y="204544"/>
            <a:ext cx="5291888" cy="30145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5800861-6A3F-123C-9634-36EFC2A57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747" y="154868"/>
            <a:ext cx="5294715" cy="3014509"/>
          </a:xfrm>
          <a:prstGeom prst="rect">
            <a:avLst/>
          </a:prstGeom>
        </p:spPr>
      </p:pic>
      <p:grpSp>
        <p:nvGrpSpPr>
          <p:cNvPr id="2" name="Grupo 20">
            <a:extLst>
              <a:ext uri="{FF2B5EF4-FFF2-40B4-BE49-F238E27FC236}">
                <a16:creationId xmlns:a16="http://schemas.microsoft.com/office/drawing/2014/main" id="{C7AB6931-96B4-8482-3D55-9197ADE9A243}"/>
              </a:ext>
            </a:extLst>
          </p:cNvPr>
          <p:cNvGrpSpPr>
            <a:grpSpLocks/>
          </p:cNvGrpSpPr>
          <p:nvPr/>
        </p:nvGrpSpPr>
        <p:grpSpPr bwMode="auto">
          <a:xfrm>
            <a:off x="2725355" y="3149592"/>
            <a:ext cx="6709206" cy="3569441"/>
            <a:chOff x="1345264" y="246113"/>
            <a:chExt cx="8727912" cy="4928601"/>
          </a:xfrm>
        </p:grpSpPr>
        <p:pic>
          <p:nvPicPr>
            <p:cNvPr id="3" name="Imagen 5">
              <a:extLst>
                <a:ext uri="{FF2B5EF4-FFF2-40B4-BE49-F238E27FC236}">
                  <a16:creationId xmlns:a16="http://schemas.microsoft.com/office/drawing/2014/main" id="{7AAED26F-148C-C37C-3B38-04D22D6E3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5264" y="246113"/>
              <a:ext cx="8727912" cy="49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uadroTexto 19">
              <a:extLst>
                <a:ext uri="{FF2B5EF4-FFF2-40B4-BE49-F238E27FC236}">
                  <a16:creationId xmlns:a16="http://schemas.microsoft.com/office/drawing/2014/main" id="{288ACBB5-0792-220E-1729-16D011582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3373" y="4600296"/>
              <a:ext cx="5791362" cy="5524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AR" sz="2000" dirty="0">
                  <a:solidFill>
                    <a:schemeClr val="bg1"/>
                  </a:solidFill>
                </a:rPr>
                <a:t>Rangos de rendimiento de un híbrido </a:t>
              </a:r>
              <a:r>
                <a:rPr lang="es-ES" altLang="es-AR" sz="2000" dirty="0" err="1">
                  <a:solidFill>
                    <a:schemeClr val="bg1"/>
                  </a:solidFill>
                </a:rPr>
                <a:t>flex</a:t>
              </a:r>
              <a:endParaRPr lang="es-AR" altLang="es-A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48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A89D4F-7B91-9AEA-7AC9-D25B461E6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75" y="225706"/>
            <a:ext cx="5294716" cy="301450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05DF516C-4A88-92A6-5D3A-13C067B14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258157"/>
            <a:ext cx="5294715" cy="3014509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03E73D7-E9C1-0525-F5C3-6C8DAD8051F2}"/>
              </a:ext>
            </a:extLst>
          </p:cNvPr>
          <p:cNvGrpSpPr/>
          <p:nvPr/>
        </p:nvGrpSpPr>
        <p:grpSpPr>
          <a:xfrm>
            <a:off x="3028143" y="3218092"/>
            <a:ext cx="5950233" cy="3358243"/>
            <a:chOff x="2936060" y="3351167"/>
            <a:chExt cx="5950233" cy="3358243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9543EA57-13DB-6C76-F2F4-758E3C280D4D}"/>
                </a:ext>
              </a:extLst>
            </p:cNvPr>
            <p:cNvGrpSpPr/>
            <p:nvPr/>
          </p:nvGrpSpPr>
          <p:grpSpPr>
            <a:xfrm>
              <a:off x="2936060" y="3351167"/>
              <a:ext cx="5950233" cy="3358243"/>
              <a:chOff x="5817046" y="-1007"/>
              <a:chExt cx="5950233" cy="3358243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D021A01F-B53B-AE7E-2459-CB954FCE76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7046" y="-1007"/>
                <a:ext cx="5950233" cy="3358243"/>
              </a:xfrm>
              <a:prstGeom prst="rect">
                <a:avLst/>
              </a:prstGeom>
            </p:spPr>
          </p:pic>
          <p:cxnSp>
            <p:nvCxnSpPr>
              <p:cNvPr id="6" name="Conector recto 5">
                <a:extLst>
                  <a:ext uri="{FF2B5EF4-FFF2-40B4-BE49-F238E27FC236}">
                    <a16:creationId xmlns:a16="http://schemas.microsoft.com/office/drawing/2014/main" id="{90D9FAE3-7A99-A11A-B801-84EA10AC72D7}"/>
                  </a:ext>
                </a:extLst>
              </p:cNvPr>
              <p:cNvCxnSpPr/>
              <p:nvPr/>
            </p:nvCxnSpPr>
            <p:spPr>
              <a:xfrm>
                <a:off x="7077856" y="1675150"/>
                <a:ext cx="43324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69FD451-B7DA-92C3-0ED7-6F5A66CE7335}"/>
                  </a:ext>
                </a:extLst>
              </p:cNvPr>
              <p:cNvSpPr txBox="1"/>
              <p:nvPr/>
            </p:nvSpPr>
            <p:spPr>
              <a:xfrm>
                <a:off x="7780205" y="2647944"/>
                <a:ext cx="35169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&lt;4200 5000 6000 7000 8000 100000 &gt;10000 kg/</a:t>
                </a:r>
                <a:r>
                  <a:rPr lang="en-US" sz="1200" dirty="0" err="1">
                    <a:solidFill>
                      <a:schemeClr val="bg1"/>
                    </a:solidFill>
                  </a:rPr>
                  <a:t>hA</a:t>
                </a:r>
                <a:r>
                  <a:rPr lang="en-US" sz="12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p:grpSp>
        <p:sp>
          <p:nvSpPr>
            <p:cNvPr id="8" name="CuadroTexto 19">
              <a:extLst>
                <a:ext uri="{FF2B5EF4-FFF2-40B4-BE49-F238E27FC236}">
                  <a16:creationId xmlns:a16="http://schemas.microsoft.com/office/drawing/2014/main" id="{6941E665-A19A-E653-D04A-75F973F88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9817" y="6293399"/>
              <a:ext cx="4451860" cy="4001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AR" sz="2000" dirty="0">
                  <a:solidFill>
                    <a:schemeClr val="bg1"/>
                  </a:solidFill>
                </a:rPr>
                <a:t>Rangos de rendimiento de un híbrido </a:t>
              </a:r>
              <a:r>
                <a:rPr lang="es-ES" altLang="es-AR" sz="2000" dirty="0" err="1">
                  <a:solidFill>
                    <a:schemeClr val="bg1"/>
                  </a:solidFill>
                </a:rPr>
                <a:t>flex</a:t>
              </a:r>
              <a:endParaRPr lang="es-AR" altLang="es-A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45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1D54B-082C-3D9A-91E2-3CFE246A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11" y="105924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Conclusiones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13D6F5-8F61-4D87-6D95-07EB2B951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35" y="1431487"/>
            <a:ext cx="11651651" cy="4351338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En los ambientes restrictivos analizados del N de Buenos Aires (suelos </a:t>
            </a:r>
            <a:r>
              <a:rPr lang="es-ES" dirty="0" err="1">
                <a:solidFill>
                  <a:schemeClr val="bg1"/>
                </a:solidFill>
              </a:rPr>
              <a:t>arguidoles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vérticos</a:t>
            </a:r>
            <a:r>
              <a:rPr lang="es-ES" dirty="0">
                <a:solidFill>
                  <a:schemeClr val="bg1"/>
                </a:solidFill>
              </a:rPr>
              <a:t>) el manejo defensivo de bajas densidades (45k) y materiales prolíficos resulta conservador, permitiendo estabilizar los rindes, subir los pisos y responder de manera rentable a la fertilización N.</a:t>
            </a:r>
          </a:p>
          <a:p>
            <a:r>
              <a:rPr lang="es-ES" dirty="0">
                <a:solidFill>
                  <a:schemeClr val="bg1"/>
                </a:solidFill>
              </a:rPr>
              <a:t>En estos suelos, el </a:t>
            </a:r>
            <a:r>
              <a:rPr lang="es-ES" dirty="0" err="1">
                <a:solidFill>
                  <a:schemeClr val="bg1"/>
                </a:solidFill>
              </a:rPr>
              <a:t>macollaje</a:t>
            </a:r>
            <a:r>
              <a:rPr lang="es-ES" dirty="0">
                <a:solidFill>
                  <a:schemeClr val="bg1"/>
                </a:solidFill>
              </a:rPr>
              <a:t> no es un mecanismo que aporte rendimiento al cultivo. Se evidencian de penalidad sobre el rendimiento.</a:t>
            </a:r>
          </a:p>
          <a:p>
            <a:r>
              <a:rPr lang="es-ES" dirty="0">
                <a:solidFill>
                  <a:schemeClr val="bg1"/>
                </a:solidFill>
              </a:rPr>
              <a:t>Se propone seguir ajustando el manejo nutricional en los sistemas de producción de baja densidad de siembra-híbridos prolíficos (campaña 2023/24 alto N inicial en el testigo).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9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144678-5B3B-B601-A414-84A252624734}"/>
              </a:ext>
            </a:extLst>
          </p:cNvPr>
          <p:cNvSpPr txBox="1"/>
          <p:nvPr/>
        </p:nvSpPr>
        <p:spPr>
          <a:xfrm>
            <a:off x="252248" y="1347951"/>
            <a:ext cx="11687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1-Resumen del estudio densidad x fenotipo 4 campañas</a:t>
            </a:r>
            <a:endParaRPr lang="es-AR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980AF6F-0E52-8578-B639-C4B3BAF3B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" y="-15768"/>
            <a:ext cx="5954110" cy="35366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147C4F-CCD4-F385-1179-189F15F28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349" y="-11255"/>
            <a:ext cx="6092952" cy="35478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768AA0-3982-255F-B9F5-E6EBAFE5B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2" y="3452914"/>
            <a:ext cx="5992610" cy="34448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F6448C-754C-119B-EF21-C2D9F1759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082" y="3452915"/>
            <a:ext cx="6035219" cy="340508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BA96092-C51D-41BE-DE10-5625B11C1B9B}"/>
              </a:ext>
            </a:extLst>
          </p:cNvPr>
          <p:cNvSpPr txBox="1"/>
          <p:nvPr/>
        </p:nvSpPr>
        <p:spPr>
          <a:xfrm>
            <a:off x="0" y="2157675"/>
            <a:ext cx="7220607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tres primeros años, la densidad de 45k optimizo el rendimiento a través de los mecanismos de plasticidad. Campaña 22/23 respuestas negativas sin expresión de plasticidad</a:t>
            </a:r>
            <a:endParaRPr lang="es-A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B0E84E58-F4C2-97F5-148E-194748D02BD8}"/>
              </a:ext>
            </a:extLst>
          </p:cNvPr>
          <p:cNvSpPr/>
          <p:nvPr/>
        </p:nvSpPr>
        <p:spPr>
          <a:xfrm>
            <a:off x="2829910" y="331075"/>
            <a:ext cx="1560786" cy="50449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C1C0139-4E23-00D4-4A83-3B54618A0A82}"/>
              </a:ext>
            </a:extLst>
          </p:cNvPr>
          <p:cNvSpPr/>
          <p:nvPr/>
        </p:nvSpPr>
        <p:spPr>
          <a:xfrm>
            <a:off x="8265298" y="614852"/>
            <a:ext cx="1560786" cy="50449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216910C-119C-AB1D-5449-DDD642A9B459}"/>
              </a:ext>
            </a:extLst>
          </p:cNvPr>
          <p:cNvSpPr/>
          <p:nvPr/>
        </p:nvSpPr>
        <p:spPr>
          <a:xfrm>
            <a:off x="2588172" y="3929652"/>
            <a:ext cx="1321676" cy="50449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4B75DC69-6782-9BCA-9A07-979524A106EF}"/>
              </a:ext>
            </a:extLst>
          </p:cNvPr>
          <p:cNvSpPr/>
          <p:nvPr/>
        </p:nvSpPr>
        <p:spPr>
          <a:xfrm rot="1596928">
            <a:off x="7479450" y="4373575"/>
            <a:ext cx="3365659" cy="37837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713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144678-5B3B-B601-A414-84A252624734}"/>
              </a:ext>
            </a:extLst>
          </p:cNvPr>
          <p:cNvSpPr txBox="1"/>
          <p:nvPr/>
        </p:nvSpPr>
        <p:spPr>
          <a:xfrm>
            <a:off x="252248" y="1347951"/>
            <a:ext cx="11687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2-Resumen del estudio densidad x fenotipo x N</a:t>
            </a:r>
          </a:p>
          <a:p>
            <a:pPr algn="ctr"/>
            <a:r>
              <a:rPr lang="es-E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Campaña 2023/24</a:t>
            </a:r>
            <a:endParaRPr lang="es-AR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6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71C2CB8-A21B-3376-6115-258008ECE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53" y="32004"/>
            <a:ext cx="5871447" cy="329991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F4D8AED-CF32-8AA8-4A71-9DA5C7BC5F39}"/>
              </a:ext>
            </a:extLst>
          </p:cNvPr>
          <p:cNvSpPr txBox="1"/>
          <p:nvPr/>
        </p:nvSpPr>
        <p:spPr>
          <a:xfrm>
            <a:off x="65504" y="767773"/>
            <a:ext cx="5871447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ambos híbridos la respuesta (%) a la fertilización resultó inferior (ca. mitad) que la respuesta a la densidad. Mayor respuesta en BRV8472 (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65K185N vs 45K150N: BRV8475 18%, DK7720 10%</a:t>
            </a:r>
            <a:endParaRPr lang="es-A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B70AB7-7F88-CE22-6D79-4801D78F8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610" y="3424488"/>
            <a:ext cx="5652886" cy="33924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A0DA08D-C37E-07A5-7A3A-1880A6134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114" y="41027"/>
            <a:ext cx="5652886" cy="339248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8BEDEEB-7805-2BCE-F617-43C8FCA1E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4" y="3331917"/>
            <a:ext cx="5654140" cy="339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4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144678-5B3B-B601-A414-84A252624734}"/>
              </a:ext>
            </a:extLst>
          </p:cNvPr>
          <p:cNvSpPr txBox="1"/>
          <p:nvPr/>
        </p:nvSpPr>
        <p:spPr>
          <a:xfrm>
            <a:off x="0" y="1347951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3-Análisis conjunto de los genotipos: 5 campañas</a:t>
            </a:r>
            <a:endParaRPr lang="es-AR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2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1F2AB1-D1E7-9611-4D0E-6D736377D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664" y="0"/>
            <a:ext cx="7974429" cy="491900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6DEC5B8-3F3F-46B0-CA92-811B8E926DA9}"/>
              </a:ext>
            </a:extLst>
          </p:cNvPr>
          <p:cNvSpPr txBox="1"/>
          <p:nvPr/>
        </p:nvSpPr>
        <p:spPr>
          <a:xfrm>
            <a:off x="0" y="4919008"/>
            <a:ext cx="1219200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todas las campañas la construcción de espigas por los mecanismos de plasticidad impactó positivamente sobre el rendimiento del cultivo.</a:t>
            </a:r>
          </a:p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Campaña más restrictiva 2022/23 (alta esterilidad de plantas), campaña más productiva 2021/22 (gran expresión de plasticidad). Campaña 2023/24 similar número de espigas que la 2019/20 y 2020/21 pero mayor fijación de granos/espiga.</a:t>
            </a:r>
            <a:endParaRPr lang="es-A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50C41A3-46C9-6B93-31BE-3208671FDB3A}"/>
              </a:ext>
            </a:extLst>
          </p:cNvPr>
          <p:cNvSpPr/>
          <p:nvPr/>
        </p:nvSpPr>
        <p:spPr>
          <a:xfrm>
            <a:off x="4855778" y="583324"/>
            <a:ext cx="1686911" cy="343688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A6BE248-91F6-3503-6A99-8AEA81681DF6}"/>
              </a:ext>
            </a:extLst>
          </p:cNvPr>
          <p:cNvGrpSpPr/>
          <p:nvPr/>
        </p:nvGrpSpPr>
        <p:grpSpPr>
          <a:xfrm>
            <a:off x="3236183" y="869089"/>
            <a:ext cx="1624227" cy="2559910"/>
            <a:chOff x="3236183" y="869089"/>
            <a:chExt cx="1624227" cy="2559910"/>
          </a:xfrm>
        </p:grpSpPr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D6843C67-86EC-20F4-8FAA-277698B4B9FD}"/>
                </a:ext>
              </a:extLst>
            </p:cNvPr>
            <p:cNvSpPr/>
            <p:nvPr/>
          </p:nvSpPr>
          <p:spPr>
            <a:xfrm rot="16200000">
              <a:off x="3230373" y="2199668"/>
              <a:ext cx="2190579" cy="26808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D8D48E9-F58D-4A42-96C0-1E3A3D5CD699}"/>
                </a:ext>
              </a:extLst>
            </p:cNvPr>
            <p:cNvSpPr txBox="1"/>
            <p:nvPr/>
          </p:nvSpPr>
          <p:spPr>
            <a:xfrm>
              <a:off x="3236183" y="869089"/>
              <a:ext cx="1624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Granos/espiga</a:t>
              </a:r>
              <a:endParaRPr lang="es-AR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Flecha: a la izquierda y derecha 6">
            <a:extLst>
              <a:ext uri="{FF2B5EF4-FFF2-40B4-BE49-F238E27FC236}">
                <a16:creationId xmlns:a16="http://schemas.microsoft.com/office/drawing/2014/main" id="{2DAC2028-9D4D-5A80-6D45-17480715DF8B}"/>
              </a:ext>
            </a:extLst>
          </p:cNvPr>
          <p:cNvSpPr/>
          <p:nvPr/>
        </p:nvSpPr>
        <p:spPr>
          <a:xfrm>
            <a:off x="3561347" y="3835541"/>
            <a:ext cx="5502442" cy="3693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54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84793D-4CCC-8286-F513-28F1607AB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0"/>
            <a:ext cx="5317236" cy="32781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583704-3104-50B3-B161-784EDC6F7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723" y="0"/>
            <a:ext cx="5315712" cy="32781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0BA4E7A-3DC6-811D-BAED-D7A6929EB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" y="3278124"/>
            <a:ext cx="5315712" cy="32781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035AEC6-2238-E8E7-DD17-422211028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723" y="3429000"/>
            <a:ext cx="5315712" cy="327812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B149708-2664-7A00-B082-966C19B439F3}"/>
              </a:ext>
            </a:extLst>
          </p:cNvPr>
          <p:cNvSpPr/>
          <p:nvPr/>
        </p:nvSpPr>
        <p:spPr>
          <a:xfrm>
            <a:off x="2091821" y="301752"/>
            <a:ext cx="1329296" cy="21261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2D17350-E5D4-8E06-13DB-E39CCF8D2421}"/>
              </a:ext>
            </a:extLst>
          </p:cNvPr>
          <p:cNvSpPr/>
          <p:nvPr/>
        </p:nvSpPr>
        <p:spPr>
          <a:xfrm>
            <a:off x="7543931" y="301751"/>
            <a:ext cx="1329296" cy="21261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740D9A8-1359-7831-0C13-A98ED51E56D2}"/>
              </a:ext>
            </a:extLst>
          </p:cNvPr>
          <p:cNvSpPr/>
          <p:nvPr/>
        </p:nvSpPr>
        <p:spPr>
          <a:xfrm>
            <a:off x="1994732" y="3579876"/>
            <a:ext cx="1329296" cy="21261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67A968E-E5D4-ED99-08A4-90C03F8983DE}"/>
              </a:ext>
            </a:extLst>
          </p:cNvPr>
          <p:cNvSpPr/>
          <p:nvPr/>
        </p:nvSpPr>
        <p:spPr>
          <a:xfrm>
            <a:off x="7543931" y="3767959"/>
            <a:ext cx="1329296" cy="206002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CCDD6C-873D-4F7A-4F02-254550505C11}"/>
              </a:ext>
            </a:extLst>
          </p:cNvPr>
          <p:cNvSpPr txBox="1"/>
          <p:nvPr/>
        </p:nvSpPr>
        <p:spPr>
          <a:xfrm>
            <a:off x="3704897" y="5859256"/>
            <a:ext cx="555072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fenotipos prolíficos capitalizaron más las mejoras del ambiente.</a:t>
            </a:r>
            <a:endParaRPr lang="es-A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47F71A-A5F3-1C88-296D-22A8639F3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84" y="743011"/>
            <a:ext cx="5294716" cy="33627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BB08C2D0-F7EF-3D5D-CEF6-355345FCD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901" y="743011"/>
            <a:ext cx="5294715" cy="336443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4BDABB-CD4F-D0DC-43CA-400AF0F857D7}"/>
              </a:ext>
            </a:extLst>
          </p:cNvPr>
          <p:cNvSpPr txBox="1"/>
          <p:nvPr/>
        </p:nvSpPr>
        <p:spPr>
          <a:xfrm>
            <a:off x="444929" y="4147742"/>
            <a:ext cx="5550723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fenotipo prolífico presentó una menor variación en la cantidad de espigas/m2 ante cambios en la densidad y el ambiente.</a:t>
            </a:r>
            <a:endParaRPr lang="es-A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72BDD9-75D0-1A69-71E9-53AD96300662}"/>
              </a:ext>
            </a:extLst>
          </p:cNvPr>
          <p:cNvSpPr txBox="1"/>
          <p:nvPr/>
        </p:nvSpPr>
        <p:spPr>
          <a:xfrm>
            <a:off x="6285901" y="4088533"/>
            <a:ext cx="539218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menor variación en la cantidad de espigas/m2 determinó una menor variabilidad en el rendimiento (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ppalmemte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un piso de rinde más alto) logrando un comportamiento similar al 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484</Words>
  <Application>Microsoft Office PowerPoint</Application>
  <PresentationFormat>Panorámica</PresentationFormat>
  <Paragraphs>27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Gustavo Maddonni</dc:creator>
  <cp:lastModifiedBy>Matias Ermacora</cp:lastModifiedBy>
  <cp:revision>27</cp:revision>
  <dcterms:created xsi:type="dcterms:W3CDTF">2024-07-24T16:49:33Z</dcterms:created>
  <dcterms:modified xsi:type="dcterms:W3CDTF">2024-07-29T11:52:52Z</dcterms:modified>
</cp:coreProperties>
</file>