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56" r:id="rId5"/>
    <p:sldId id="261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06A5B-4020-4A21-81E7-E602BD684C2C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54530-3BEA-40C8-BDD9-A61D2FF2D63C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41956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Las</a:t>
            </a:r>
            <a:r>
              <a:rPr lang="es-AR" baseline="0" dirty="0" smtClean="0"/>
              <a:t> </a:t>
            </a:r>
            <a:r>
              <a:rPr lang="es-AR" b="1" baseline="0" dirty="0" smtClean="0"/>
              <a:t>diferencias significativas </a:t>
            </a:r>
            <a:r>
              <a:rPr lang="es-AR" baseline="0" dirty="0" smtClean="0"/>
              <a:t>están dadas principalmente entre las </a:t>
            </a:r>
            <a:r>
              <a:rPr lang="es-AR" b="1" baseline="0" dirty="0" smtClean="0"/>
              <a:t>DOSIS y el testigo.</a:t>
            </a:r>
          </a:p>
          <a:p>
            <a:r>
              <a:rPr lang="es-AR" baseline="0" dirty="0" smtClean="0"/>
              <a:t>En </a:t>
            </a:r>
            <a:r>
              <a:rPr lang="es-AR" b="1" baseline="0" dirty="0" smtClean="0"/>
              <a:t>NITRODOBLE</a:t>
            </a:r>
            <a:r>
              <a:rPr lang="es-AR" baseline="0" dirty="0" smtClean="0"/>
              <a:t> también genera diferencias significativas (+210 Kg/ha de trigo/ kg de N) Aumentar la dosis. </a:t>
            </a:r>
          </a:p>
          <a:p>
            <a:endParaRPr lang="es-AR" baseline="0" dirty="0" smtClean="0"/>
          </a:p>
          <a:p>
            <a:r>
              <a:rPr lang="es-AR" baseline="0" dirty="0" smtClean="0"/>
              <a:t>Entre fuentes no hay diferencias significativas pero </a:t>
            </a:r>
            <a:r>
              <a:rPr lang="es-AR" b="1" baseline="0" dirty="0" smtClean="0"/>
              <a:t>la tendencia</a:t>
            </a:r>
            <a:r>
              <a:rPr lang="es-AR" baseline="0" dirty="0" smtClean="0"/>
              <a:t> es que Nitro es superior a Urea en 100 kg (en dosis altas) y 40 kg (en dosis bajas) </a:t>
            </a:r>
          </a:p>
          <a:p>
            <a:r>
              <a:rPr lang="es-ES" dirty="0" err="1" smtClean="0"/>
              <a:t>Comparacion</a:t>
            </a:r>
            <a:r>
              <a:rPr lang="es-ES" dirty="0" smtClean="0"/>
              <a:t> con 2015.</a:t>
            </a:r>
            <a:r>
              <a:rPr lang="es-ES" baseline="0" dirty="0" smtClean="0"/>
              <a:t> </a:t>
            </a:r>
            <a:r>
              <a:rPr lang="es-ES" baseline="0" dirty="0" err="1" smtClean="0"/>
              <a:t>rtos</a:t>
            </a:r>
            <a:r>
              <a:rPr lang="es-ES" baseline="0" dirty="0" smtClean="0"/>
              <a:t> mas altos y </a:t>
            </a:r>
            <a:r>
              <a:rPr lang="es-ES" baseline="0" dirty="0" err="1" smtClean="0"/>
              <a:t>dif</a:t>
            </a:r>
            <a:r>
              <a:rPr lang="es-ES" baseline="0" dirty="0" smtClean="0"/>
              <a:t> N1 con testigo mas altas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58D4A-8B86-43BC-88B2-CEACA107B401}" type="slidenum">
              <a:rPr lang="es-AR" smtClean="0"/>
              <a:pPr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0360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58D4A-8B86-43BC-88B2-CEACA107B401}" type="slidenum">
              <a:rPr lang="es-AR" smtClean="0"/>
              <a:pPr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6952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En general. La máximas</a:t>
            </a:r>
            <a:r>
              <a:rPr lang="es-AR" baseline="0" dirty="0" smtClean="0"/>
              <a:t> eficiencias se encuentran a bajos niveles de N (valores de hasta 29 kg trigo/kg de N) y las menores eficiencias a altos niveles de N, incluso negativas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58D4A-8B86-43BC-88B2-CEACA107B401}" type="slidenum">
              <a:rPr lang="es-AR" smtClean="0"/>
              <a:pPr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0468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SE;</a:t>
            </a:r>
            <a:r>
              <a:rPr lang="es-AR" baseline="0" dirty="0" smtClean="0"/>
              <a:t>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E58D4A-8B86-43BC-88B2-CEACA107B401}" type="slidenum">
              <a:rPr lang="es-AR" smtClean="0"/>
              <a:pPr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48603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0798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94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426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0739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585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4524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8857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39728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84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69072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7190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AF21C-D6E9-4388-948C-8C0BE7A15403}" type="datetimeFigureOut">
              <a:rPr lang="es-AR" smtClean="0"/>
              <a:t>19/3/2018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4D292-86D2-4E76-AE83-1751E7CE1EF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2203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emf"/><Relationship Id="rId5" Type="http://schemas.openxmlformats.org/officeDocument/2006/relationships/image" Target="../media/image1.png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895600" y="1273076"/>
            <a:ext cx="617098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4800" dirty="0"/>
              <a:t>Red de ensayos Trigo</a:t>
            </a:r>
          </a:p>
          <a:p>
            <a:pPr algn="ctr"/>
            <a:r>
              <a:rPr lang="es-AR" sz="4800" dirty="0"/>
              <a:t>Convenio AACREA-YARA</a:t>
            </a:r>
          </a:p>
          <a:p>
            <a:pPr algn="ctr"/>
            <a:endParaRPr lang="es-AR" sz="4800" dirty="0"/>
          </a:p>
        </p:txBody>
      </p:sp>
      <p:cxnSp>
        <p:nvCxnSpPr>
          <p:cNvPr id="7" name="6 Conector recto"/>
          <p:cNvCxnSpPr/>
          <p:nvPr/>
        </p:nvCxnSpPr>
        <p:spPr>
          <a:xfrm>
            <a:off x="1524000" y="609600"/>
            <a:ext cx="9144000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7626"/>
            <a:ext cx="1143000" cy="1019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1156-yarabela nitrodoble-main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8440" y="3240805"/>
            <a:ext cx="1508760" cy="2011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4 Grupo"/>
          <p:cNvGrpSpPr/>
          <p:nvPr/>
        </p:nvGrpSpPr>
        <p:grpSpPr>
          <a:xfrm>
            <a:off x="3844926" y="3352801"/>
            <a:ext cx="1641475" cy="1787691"/>
            <a:chOff x="1447800" y="3352800"/>
            <a:chExt cx="1641475" cy="1787691"/>
          </a:xfrm>
          <a:solidFill>
            <a:schemeClr val="bg1">
              <a:lumMod val="95000"/>
            </a:schemeClr>
          </a:solidFill>
        </p:grpSpPr>
        <p:pic>
          <p:nvPicPr>
            <p:cNvPr id="11" name="Picture 2" descr="http://www.ec.all.biz/img/ec/catalog/576.jpe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706"/>
            <a:stretch/>
          </p:blipFill>
          <p:spPr bwMode="auto">
            <a:xfrm>
              <a:off x="1447800" y="3352800"/>
              <a:ext cx="1641475" cy="1787691"/>
            </a:xfrm>
            <a:prstGeom prst="rect">
              <a:avLst/>
            </a:prstGeom>
            <a:grpFill/>
            <a:extLst/>
          </p:spPr>
        </p:pic>
        <p:sp>
          <p:nvSpPr>
            <p:cNvPr id="12" name="1 Rectángulo"/>
            <p:cNvSpPr/>
            <p:nvPr/>
          </p:nvSpPr>
          <p:spPr>
            <a:xfrm>
              <a:off x="1882121" y="3500716"/>
              <a:ext cx="668337" cy="381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13" name="5 CuadroTexto"/>
          <p:cNvSpPr txBox="1"/>
          <p:nvPr/>
        </p:nvSpPr>
        <p:spPr>
          <a:xfrm>
            <a:off x="4074890" y="5298143"/>
            <a:ext cx="995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/>
              <a:t>46-0-0</a:t>
            </a:r>
            <a:endParaRPr lang="es-AR" sz="2400" b="1" dirty="0"/>
          </a:p>
        </p:txBody>
      </p:sp>
      <p:sp>
        <p:nvSpPr>
          <p:cNvPr id="14" name="8 CuadroTexto"/>
          <p:cNvSpPr txBox="1"/>
          <p:nvPr/>
        </p:nvSpPr>
        <p:spPr>
          <a:xfrm>
            <a:off x="6128238" y="5298143"/>
            <a:ext cx="2446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/>
              <a:t>27-0-0-2.3Mg-5Ca</a:t>
            </a:r>
            <a:endParaRPr lang="es-AR" sz="2400" b="1" dirty="0"/>
          </a:p>
        </p:txBody>
      </p:sp>
      <p:pic>
        <p:nvPicPr>
          <p:cNvPr id="15" name="Picture 2" descr="LOGO CRE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9601" y="5877753"/>
            <a:ext cx="871537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36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 redondeado 12"/>
          <p:cNvSpPr/>
          <p:nvPr/>
        </p:nvSpPr>
        <p:spPr>
          <a:xfrm>
            <a:off x="6324602" y="1828800"/>
            <a:ext cx="4267199" cy="2438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2" name="3 Grupo"/>
          <p:cNvGrpSpPr/>
          <p:nvPr/>
        </p:nvGrpSpPr>
        <p:grpSpPr>
          <a:xfrm>
            <a:off x="1524000" y="47626"/>
            <a:ext cx="9144000" cy="1019175"/>
            <a:chOff x="0" y="47625"/>
            <a:chExt cx="9144000" cy="1019175"/>
          </a:xfrm>
        </p:grpSpPr>
        <p:cxnSp>
          <p:nvCxnSpPr>
            <p:cNvPr id="6" name="5 Conector recto"/>
            <p:cNvCxnSpPr/>
            <p:nvPr/>
          </p:nvCxnSpPr>
          <p:spPr>
            <a:xfrm>
              <a:off x="0" y="609600"/>
              <a:ext cx="9144000" cy="0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7" name="Picture 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2400" y="47625"/>
              <a:ext cx="1143000" cy="10191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67001" y="1095376"/>
            <a:ext cx="3503451" cy="5327961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239000" y="2198133"/>
            <a:ext cx="2667000" cy="1810509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7225859" y="1840468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Campaña 2015/2016</a:t>
            </a:r>
            <a:endParaRPr lang="es-AR" dirty="0"/>
          </a:p>
        </p:txBody>
      </p:sp>
      <p:sp>
        <p:nvSpPr>
          <p:cNvPr id="10" name="1 Título"/>
          <p:cNvSpPr>
            <a:spLocks noGrp="1"/>
          </p:cNvSpPr>
          <p:nvPr>
            <p:ph type="title"/>
          </p:nvPr>
        </p:nvSpPr>
        <p:spPr>
          <a:xfrm>
            <a:off x="1524000" y="0"/>
            <a:ext cx="3124200" cy="609600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l"/>
            <a:r>
              <a:rPr lang="es-A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Proteína</a:t>
            </a:r>
            <a:endParaRPr lang="es-A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3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9 Conector recto"/>
          <p:cNvCxnSpPr/>
          <p:nvPr/>
        </p:nvCxnSpPr>
        <p:spPr>
          <a:xfrm>
            <a:off x="1524000" y="609600"/>
            <a:ext cx="9144000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7626"/>
            <a:ext cx="1143000" cy="10191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12 CuadroTexto"/>
          <p:cNvSpPr txBox="1"/>
          <p:nvPr/>
        </p:nvSpPr>
        <p:spPr>
          <a:xfrm rot="10800000" flipV="1">
            <a:off x="1828800" y="86379"/>
            <a:ext cx="7391400" cy="52322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s-AR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 del proyecto</a:t>
            </a:r>
            <a:endParaRPr lang="es-AR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669959" y="1978623"/>
            <a:ext cx="784752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Objetivos:</a:t>
            </a:r>
            <a:endParaRPr lang="es-AR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Comparar las respuestas al agregado de nitrógeno de dos fuentes distintas, Urea y </a:t>
            </a:r>
            <a:r>
              <a:rPr lang="es-ES" sz="24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Nitrodoble</a:t>
            </a:r>
            <a:r>
              <a:rPr lang="es-E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en rendimiento y proteína.</a:t>
            </a:r>
            <a:endParaRPr lang="es-AR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Evaluar el impacto de una fuente nitrogenada de aplicación foliar en rendimiento y calidad comercial </a:t>
            </a:r>
            <a:endParaRPr lang="es-AR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2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Analizar resultados acumulando las tres campañas en NBA.</a:t>
            </a:r>
            <a:endParaRPr lang="es-A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2" descr="LOGO CRE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2480" y="5774722"/>
            <a:ext cx="871537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522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 rot="10800000" flipV="1">
            <a:off x="1524000" y="6155149"/>
            <a:ext cx="7391400" cy="307777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s-AR" sz="1400" i="1" dirty="0">
                <a:latin typeface="Arial" panose="020B0604020202020204" pitchFamily="34" charset="0"/>
                <a:cs typeface="Arial" panose="020B0604020202020204" pitchFamily="34" charset="0"/>
              </a:rPr>
              <a:t>En todos los casos la aplicación se realizó en superficie.</a:t>
            </a:r>
            <a:endParaRPr lang="es-AR" sz="1400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5 Grupo"/>
          <p:cNvGrpSpPr/>
          <p:nvPr/>
        </p:nvGrpSpPr>
        <p:grpSpPr>
          <a:xfrm>
            <a:off x="1524000" y="47626"/>
            <a:ext cx="9144000" cy="1019175"/>
            <a:chOff x="0" y="47625"/>
            <a:chExt cx="9144000" cy="1019175"/>
          </a:xfrm>
        </p:grpSpPr>
        <p:cxnSp>
          <p:nvCxnSpPr>
            <p:cNvPr id="4" name="3 Conector recto"/>
            <p:cNvCxnSpPr/>
            <p:nvPr/>
          </p:nvCxnSpPr>
          <p:spPr>
            <a:xfrm>
              <a:off x="0" y="609600"/>
              <a:ext cx="9144000" cy="0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" name="Picture 1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2400" y="47625"/>
              <a:ext cx="1143000" cy="1019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7 CuadroTexto"/>
          <p:cNvSpPr txBox="1"/>
          <p:nvPr/>
        </p:nvSpPr>
        <p:spPr>
          <a:xfrm rot="10800000" flipV="1">
            <a:off x="1828800" y="86379"/>
            <a:ext cx="7391400" cy="52322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s-AR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Tratamientos</a:t>
            </a:r>
            <a:endParaRPr lang="es-AR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Imagen 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703" y="1324645"/>
            <a:ext cx="8718997" cy="2757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n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703" y="4454745"/>
            <a:ext cx="9775065" cy="13149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2" descr="LOGO CRE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2480" y="5774722"/>
            <a:ext cx="871537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325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89" y="736173"/>
            <a:ext cx="7843233" cy="343865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90963" y="1171977"/>
            <a:ext cx="3843936" cy="1996226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721217" y="167425"/>
            <a:ext cx="3219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Resultados Campaña 2017</a:t>
            </a:r>
            <a:endParaRPr lang="es-AR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9182637" y="759854"/>
            <a:ext cx="110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DM Ceibo</a:t>
            </a:r>
            <a:endParaRPr lang="es-AR" dirty="0"/>
          </a:p>
        </p:txBody>
      </p:sp>
      <p:sp>
        <p:nvSpPr>
          <p:cNvPr id="8" name="CuadroTexto 7"/>
          <p:cNvSpPr txBox="1"/>
          <p:nvPr/>
        </p:nvSpPr>
        <p:spPr>
          <a:xfrm>
            <a:off x="10728102" y="736173"/>
            <a:ext cx="110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K Rayo</a:t>
            </a:r>
            <a:endParaRPr lang="es-AR" dirty="0"/>
          </a:p>
        </p:txBody>
      </p:sp>
      <p:sp>
        <p:nvSpPr>
          <p:cNvPr id="9" name="CuadroTexto 8"/>
          <p:cNvSpPr txBox="1"/>
          <p:nvPr/>
        </p:nvSpPr>
        <p:spPr>
          <a:xfrm>
            <a:off x="2253804" y="4610636"/>
            <a:ext cx="8036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err="1" smtClean="0"/>
              <a:t>Rtas</a:t>
            </a:r>
            <a:r>
              <a:rPr lang="es-AR" dirty="0" smtClean="0"/>
              <a:t> en </a:t>
            </a:r>
            <a:r>
              <a:rPr lang="es-AR" dirty="0" err="1" smtClean="0"/>
              <a:t>Rto</a:t>
            </a:r>
            <a:r>
              <a:rPr lang="es-AR" dirty="0" smtClean="0"/>
              <a:t> al Modelo de N (P=0.00) pero no a fuentes (P=0.79)</a:t>
            </a:r>
          </a:p>
          <a:p>
            <a:r>
              <a:rPr lang="es-AR" dirty="0" err="1" smtClean="0"/>
              <a:t>Rtas</a:t>
            </a:r>
            <a:r>
              <a:rPr lang="es-AR" dirty="0" smtClean="0"/>
              <a:t> en Proteína a Modelo de N (P=0.00) y Fuente (P=0.10)</a:t>
            </a:r>
          </a:p>
          <a:p>
            <a:r>
              <a:rPr lang="es-AR" dirty="0" err="1" smtClean="0"/>
              <a:t>Last</a:t>
            </a:r>
            <a:r>
              <a:rPr lang="es-AR" dirty="0" smtClean="0"/>
              <a:t> N sin </a:t>
            </a:r>
            <a:r>
              <a:rPr lang="es-AR" dirty="0" err="1" smtClean="0"/>
              <a:t>Rta</a:t>
            </a:r>
            <a:r>
              <a:rPr lang="es-AR" dirty="0" smtClean="0"/>
              <a:t> en Rinde pero sí en calidad con Ceibo (no con Rayo)</a:t>
            </a:r>
            <a:endParaRPr lang="es-AR" dirty="0"/>
          </a:p>
        </p:txBody>
      </p:sp>
      <p:pic>
        <p:nvPicPr>
          <p:cNvPr id="10" name="Picture 2" descr="LOGO CRE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2480" y="5774722"/>
            <a:ext cx="871537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534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 CR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2480" y="5774722"/>
            <a:ext cx="871537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222" y="785612"/>
            <a:ext cx="6468146" cy="40126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798490" y="244699"/>
            <a:ext cx="7331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Rendimiento Relativo. Datos de campañas 2015, 2016 y 2017</a:t>
            </a:r>
            <a:endParaRPr lang="es-AR" dirty="0"/>
          </a:p>
        </p:txBody>
      </p:sp>
      <p:sp>
        <p:nvSpPr>
          <p:cNvPr id="5" name="Rectángulo 4"/>
          <p:cNvSpPr/>
          <p:nvPr/>
        </p:nvSpPr>
        <p:spPr>
          <a:xfrm>
            <a:off x="1326524" y="5036058"/>
            <a:ext cx="78818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mismos niveles de nitrógeno total ofertado, la fuente </a:t>
            </a:r>
            <a:r>
              <a:rPr lang="es-ES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nitrodoble</a:t>
            </a:r>
            <a:r>
              <a:rPr lang="es-E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presentó un 4% más de rendimiento respecto a la fuente ureica o, para alcanzar el mismo rendimiento relativo hay que llevar el modelo (suelo +fertilizante) a 170 kg/ha N total con </a:t>
            </a:r>
            <a:r>
              <a:rPr lang="es-ES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Nitrodoble</a:t>
            </a:r>
            <a:r>
              <a:rPr lang="es-ES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 a 190 kg/ha N con Urea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3076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189" y="1068946"/>
            <a:ext cx="8847785" cy="477806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/>
          <p:cNvSpPr txBox="1"/>
          <p:nvPr/>
        </p:nvSpPr>
        <p:spPr>
          <a:xfrm>
            <a:off x="540912" y="399245"/>
            <a:ext cx="8075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Bases para una herramienta de diagnostico y toma de decisión. Datos 2016 y 2017</a:t>
            </a:r>
            <a:endParaRPr lang="es-AR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7856113" y="1687132"/>
            <a:ext cx="0" cy="3438660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8319752" y="1700012"/>
            <a:ext cx="51516" cy="342578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LOGO CRE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2480" y="5774722"/>
            <a:ext cx="871537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58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redondeado 7"/>
          <p:cNvSpPr/>
          <p:nvPr/>
        </p:nvSpPr>
        <p:spPr>
          <a:xfrm>
            <a:off x="6119817" y="1676400"/>
            <a:ext cx="4267199" cy="2438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" name="1 CuadroTexto"/>
          <p:cNvSpPr txBox="1"/>
          <p:nvPr/>
        </p:nvSpPr>
        <p:spPr>
          <a:xfrm>
            <a:off x="1752601" y="86380"/>
            <a:ext cx="5239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>
                <a:solidFill>
                  <a:schemeClr val="accent1">
                    <a:lumMod val="50000"/>
                  </a:schemeClr>
                </a:solidFill>
              </a:rPr>
              <a:t>Análisis de Varianza -Rendimiento</a:t>
            </a:r>
            <a:endParaRPr lang="es-A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5 Flecha curvada hacia arriba"/>
          <p:cNvSpPr/>
          <p:nvPr/>
        </p:nvSpPr>
        <p:spPr>
          <a:xfrm rot="16200000">
            <a:off x="6004323" y="5507302"/>
            <a:ext cx="609600" cy="426244"/>
          </a:xfrm>
          <a:prstGeom prst="curvedUpArrow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18" name="17 Flecha curvada hacia arriba"/>
          <p:cNvSpPr/>
          <p:nvPr/>
        </p:nvSpPr>
        <p:spPr>
          <a:xfrm rot="16200000">
            <a:off x="7833123" y="4892278"/>
            <a:ext cx="990600" cy="502444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8686801" y="4876801"/>
            <a:ext cx="1371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/>
              <a:t>+210 kg/ha</a:t>
            </a:r>
          </a:p>
          <a:p>
            <a:r>
              <a:rPr lang="es-AR" dirty="0"/>
              <a:t>(Dosis Nitro)</a:t>
            </a:r>
            <a:endParaRPr lang="es-A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2" y="1066801"/>
            <a:ext cx="4267199" cy="189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0201" y="3891625"/>
            <a:ext cx="4495800" cy="257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CuadroTexto"/>
          <p:cNvSpPr txBox="1"/>
          <p:nvPr/>
        </p:nvSpPr>
        <p:spPr>
          <a:xfrm>
            <a:off x="6629402" y="5568024"/>
            <a:ext cx="14738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+545 kg/ha</a:t>
            </a:r>
          </a:p>
          <a:p>
            <a:r>
              <a:rPr lang="es-AR" dirty="0"/>
              <a:t>(N1vs testigo)</a:t>
            </a:r>
          </a:p>
          <a:p>
            <a:endParaRPr lang="es-AR" b="1" dirty="0"/>
          </a:p>
        </p:txBody>
      </p:sp>
      <p:sp>
        <p:nvSpPr>
          <p:cNvPr id="13" name="12 Flecha curvada hacia arriba"/>
          <p:cNvSpPr/>
          <p:nvPr/>
        </p:nvSpPr>
        <p:spPr>
          <a:xfrm rot="16200000">
            <a:off x="5715001" y="5110824"/>
            <a:ext cx="1371600" cy="457200"/>
          </a:xfrm>
          <a:prstGeom prst="curvedUpArrow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629401" y="4577424"/>
            <a:ext cx="15267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b="1" dirty="0"/>
              <a:t>+723 kg/ha</a:t>
            </a:r>
          </a:p>
          <a:p>
            <a:r>
              <a:rPr lang="es-AR" dirty="0"/>
              <a:t>(N2 vs testigo)</a:t>
            </a:r>
          </a:p>
          <a:p>
            <a:endParaRPr lang="es-AR" b="1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1524000" y="609600"/>
            <a:ext cx="9144000" cy="0"/>
          </a:xfrm>
          <a:prstGeom prst="line">
            <a:avLst/>
          </a:prstGeom>
          <a:ln w="25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15 Grupo"/>
          <p:cNvGrpSpPr/>
          <p:nvPr/>
        </p:nvGrpSpPr>
        <p:grpSpPr>
          <a:xfrm>
            <a:off x="1524000" y="47626"/>
            <a:ext cx="9144000" cy="1019175"/>
            <a:chOff x="0" y="47625"/>
            <a:chExt cx="9144000" cy="1019175"/>
          </a:xfrm>
        </p:grpSpPr>
        <p:cxnSp>
          <p:nvCxnSpPr>
            <p:cNvPr id="19" name="18 Conector recto"/>
            <p:cNvCxnSpPr/>
            <p:nvPr/>
          </p:nvCxnSpPr>
          <p:spPr>
            <a:xfrm>
              <a:off x="0" y="609600"/>
              <a:ext cx="9144000" cy="0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2400" y="47625"/>
              <a:ext cx="1143000" cy="101917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" name="Imagen 4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271260" y="2270566"/>
            <a:ext cx="4168141" cy="159839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6705600" y="1916668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Campaña 2015/2016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4327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 rot="10800000" flipV="1">
            <a:off x="1752600" y="762001"/>
            <a:ext cx="7772400" cy="954107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Se calculan 3 tipos de eficiencias en respuesta a la fertilización.</a:t>
            </a:r>
            <a:endParaRPr lang="es-AR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895601" y="3352801"/>
            <a:ext cx="2147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Eficiencia  gral: </a:t>
            </a:r>
            <a:endParaRPr lang="es-AR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562601" y="3352800"/>
            <a:ext cx="2319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solidFill>
                  <a:srgbClr val="006600"/>
                </a:solidFill>
              </a:rPr>
              <a:t>Rto N2 – Rto Testigo</a:t>
            </a:r>
            <a:endParaRPr lang="es-AR" sz="2000" b="1" dirty="0">
              <a:solidFill>
                <a:srgbClr val="0066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096000" y="37338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solidFill>
                  <a:srgbClr val="006600"/>
                </a:solidFill>
              </a:rPr>
              <a:t>Dosis N2</a:t>
            </a:r>
            <a:endParaRPr lang="es-AR" sz="2000" b="1" dirty="0">
              <a:solidFill>
                <a:srgbClr val="006600"/>
              </a:solidFill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5562600" y="3733800"/>
            <a:ext cx="223762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1905000" y="2362200"/>
            <a:ext cx="33672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i="1" u="sng" dirty="0"/>
              <a:t>Para cada fertilizante</a:t>
            </a:r>
            <a:r>
              <a:rPr lang="es-A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s-AR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895601" y="4306362"/>
            <a:ext cx="2664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Eficiencia a Bajo N: </a:t>
            </a:r>
            <a:endParaRPr lang="es-AR" sz="2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661703" y="4282171"/>
            <a:ext cx="23193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solidFill>
                  <a:srgbClr val="006600"/>
                </a:solidFill>
              </a:rPr>
              <a:t>Rto N1 – Rto Testigo</a:t>
            </a:r>
            <a:endParaRPr lang="es-AR" sz="2000" b="1" dirty="0">
              <a:solidFill>
                <a:srgbClr val="0066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023746" y="4629090"/>
            <a:ext cx="2663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rgbClr val="006600"/>
                </a:solidFill>
              </a:rPr>
              <a:t>Dosis N1</a:t>
            </a:r>
            <a:endParaRPr lang="es-AR" sz="2000" b="1" dirty="0">
              <a:solidFill>
                <a:srgbClr val="006600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5534774" y="4651503"/>
            <a:ext cx="223762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2919986" y="5177136"/>
            <a:ext cx="2625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/>
              <a:t>Eficiencia a Alto N: </a:t>
            </a:r>
            <a:endParaRPr lang="es-AR" sz="24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686087" y="5162490"/>
            <a:ext cx="1875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b="1" dirty="0">
                <a:solidFill>
                  <a:srgbClr val="006600"/>
                </a:solidFill>
              </a:rPr>
              <a:t>Rto N2 – Rto N1</a:t>
            </a:r>
            <a:endParaRPr lang="es-AR" sz="2000" b="1" dirty="0">
              <a:solidFill>
                <a:srgbClr val="00660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6223828" y="5562600"/>
            <a:ext cx="13199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>
                <a:solidFill>
                  <a:srgbClr val="006600"/>
                </a:solidFill>
              </a:rPr>
              <a:t>N2 – N1</a:t>
            </a:r>
            <a:endParaRPr lang="es-AR" sz="2000" b="1" dirty="0">
              <a:solidFill>
                <a:srgbClr val="006600"/>
              </a:solidFill>
            </a:endParaRPr>
          </a:p>
        </p:txBody>
      </p:sp>
      <p:cxnSp>
        <p:nvCxnSpPr>
          <p:cNvPr id="18" name="17 Conector recto"/>
          <p:cNvCxnSpPr/>
          <p:nvPr/>
        </p:nvCxnSpPr>
        <p:spPr>
          <a:xfrm>
            <a:off x="5559159" y="5562600"/>
            <a:ext cx="2237626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18 Grupo"/>
          <p:cNvGrpSpPr/>
          <p:nvPr/>
        </p:nvGrpSpPr>
        <p:grpSpPr>
          <a:xfrm>
            <a:off x="1524000" y="47626"/>
            <a:ext cx="9144000" cy="1019175"/>
            <a:chOff x="0" y="47625"/>
            <a:chExt cx="9144000" cy="1019175"/>
          </a:xfrm>
        </p:grpSpPr>
        <p:cxnSp>
          <p:nvCxnSpPr>
            <p:cNvPr id="20" name="19 Conector recto"/>
            <p:cNvCxnSpPr/>
            <p:nvPr/>
          </p:nvCxnSpPr>
          <p:spPr>
            <a:xfrm>
              <a:off x="0" y="609600"/>
              <a:ext cx="9144000" cy="0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1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2400" y="47625"/>
              <a:ext cx="1143000" cy="1019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2" name="21 Rectángulo"/>
          <p:cNvSpPr/>
          <p:nvPr/>
        </p:nvSpPr>
        <p:spPr>
          <a:xfrm>
            <a:off x="2590800" y="2971800"/>
            <a:ext cx="72390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268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914401"/>
            <a:ext cx="6705600" cy="3181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8" name="7 Grupo"/>
          <p:cNvGrpSpPr/>
          <p:nvPr/>
        </p:nvGrpSpPr>
        <p:grpSpPr>
          <a:xfrm>
            <a:off x="1524000" y="47626"/>
            <a:ext cx="9144000" cy="1019175"/>
            <a:chOff x="0" y="47625"/>
            <a:chExt cx="9144000" cy="1019175"/>
          </a:xfrm>
        </p:grpSpPr>
        <p:cxnSp>
          <p:nvCxnSpPr>
            <p:cNvPr id="9" name="8 Conector recto"/>
            <p:cNvCxnSpPr/>
            <p:nvPr/>
          </p:nvCxnSpPr>
          <p:spPr>
            <a:xfrm>
              <a:off x="0" y="609600"/>
              <a:ext cx="9144000" cy="0"/>
            </a:xfrm>
            <a:prstGeom prst="line">
              <a:avLst/>
            </a:prstGeom>
            <a:ln w="2540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" name="Picture 1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72400" y="47625"/>
              <a:ext cx="1143000" cy="10191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10 CuadroTexto"/>
          <p:cNvSpPr txBox="1"/>
          <p:nvPr/>
        </p:nvSpPr>
        <p:spPr>
          <a:xfrm>
            <a:off x="1905001" y="86380"/>
            <a:ext cx="50104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800" b="1" dirty="0"/>
              <a:t>Eficiencias por Sitio y fertilizante</a:t>
            </a:r>
            <a:endParaRPr lang="es-ES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401" y="4260608"/>
            <a:ext cx="6629401" cy="183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Flecha derecha"/>
          <p:cNvSpPr/>
          <p:nvPr/>
        </p:nvSpPr>
        <p:spPr>
          <a:xfrm rot="10800000">
            <a:off x="8458201" y="5098807"/>
            <a:ext cx="533400" cy="228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derecha"/>
          <p:cNvSpPr/>
          <p:nvPr/>
        </p:nvSpPr>
        <p:spPr>
          <a:xfrm rot="10800000">
            <a:off x="8458201" y="5784607"/>
            <a:ext cx="533400" cy="2286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4575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414</Words>
  <Application>Microsoft Office PowerPoint</Application>
  <PresentationFormat>Panorámica</PresentationFormat>
  <Paragraphs>53</Paragraphs>
  <Slides>10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Proteína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Matías Ermacora</dc:creator>
  <cp:lastModifiedBy>Matías Ermacora</cp:lastModifiedBy>
  <cp:revision>6</cp:revision>
  <dcterms:created xsi:type="dcterms:W3CDTF">2018-03-19T17:06:48Z</dcterms:created>
  <dcterms:modified xsi:type="dcterms:W3CDTF">2018-03-19T17:48:51Z</dcterms:modified>
</cp:coreProperties>
</file>