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6" r:id="rId3"/>
    <p:sldId id="312" r:id="rId4"/>
    <p:sldId id="259" r:id="rId5"/>
    <p:sldId id="258" r:id="rId6"/>
    <p:sldId id="310" r:id="rId7"/>
    <p:sldId id="260" r:id="rId8"/>
    <p:sldId id="261" r:id="rId9"/>
    <p:sldId id="262" r:id="rId10"/>
    <p:sldId id="280" r:id="rId11"/>
    <p:sldId id="256" r:id="rId12"/>
    <p:sldId id="298" r:id="rId13"/>
    <p:sldId id="297" r:id="rId14"/>
    <p:sldId id="289" r:id="rId15"/>
    <p:sldId id="270" r:id="rId16"/>
    <p:sldId id="305" r:id="rId17"/>
    <p:sldId id="287" r:id="rId18"/>
    <p:sldId id="292" r:id="rId19"/>
    <p:sldId id="294" r:id="rId20"/>
    <p:sldId id="296" r:id="rId21"/>
    <p:sldId id="299" r:id="rId22"/>
    <p:sldId id="300" r:id="rId23"/>
    <p:sldId id="301" r:id="rId24"/>
    <p:sldId id="304" r:id="rId25"/>
    <p:sldId id="302" r:id="rId26"/>
    <p:sldId id="306" r:id="rId27"/>
    <p:sldId id="303" r:id="rId28"/>
    <p:sldId id="311" r:id="rId29"/>
    <p:sldId id="293" r:id="rId30"/>
    <p:sldId id="274" r:id="rId31"/>
    <p:sldId id="271" r:id="rId32"/>
    <p:sldId id="272" r:id="rId33"/>
    <p:sldId id="281" r:id="rId34"/>
    <p:sldId id="282" r:id="rId35"/>
    <p:sldId id="273" r:id="rId36"/>
    <p:sldId id="283" r:id="rId37"/>
    <p:sldId id="307" r:id="rId38"/>
    <p:sldId id="308" r:id="rId39"/>
    <p:sldId id="277" r:id="rId4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ías Ermacora" initials="ME" lastIdx="1" clrIdx="0">
    <p:extLst>
      <p:ext uri="{19B8F6BF-5375-455C-9EA6-DF929625EA0E}">
        <p15:presenceInfo xmlns:p15="http://schemas.microsoft.com/office/powerpoint/2012/main" userId="bf7c6f3412155c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5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77A-F3C8-4F38-AD5E-40FBCC6F5E62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AE37-2CD3-435C-9D05-EA52DEEDC1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425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77A-F3C8-4F38-AD5E-40FBCC6F5E62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AE37-2CD3-435C-9D05-EA52DEEDC1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201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77A-F3C8-4F38-AD5E-40FBCC6F5E62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AE37-2CD3-435C-9D05-EA52DEEDC1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10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77A-F3C8-4F38-AD5E-40FBCC6F5E62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AE37-2CD3-435C-9D05-EA52DEEDC1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29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77A-F3C8-4F38-AD5E-40FBCC6F5E62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AE37-2CD3-435C-9D05-EA52DEEDC1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226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77A-F3C8-4F38-AD5E-40FBCC6F5E62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AE37-2CD3-435C-9D05-EA52DEEDC1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861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77A-F3C8-4F38-AD5E-40FBCC6F5E62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AE37-2CD3-435C-9D05-EA52DEEDC1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443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77A-F3C8-4F38-AD5E-40FBCC6F5E62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AE37-2CD3-435C-9D05-EA52DEEDC1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895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77A-F3C8-4F38-AD5E-40FBCC6F5E62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AE37-2CD3-435C-9D05-EA52DEEDC1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473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77A-F3C8-4F38-AD5E-40FBCC6F5E62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AE37-2CD3-435C-9D05-EA52DEEDC1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178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77A-F3C8-4F38-AD5E-40FBCC6F5E62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AE37-2CD3-435C-9D05-EA52DEEDC1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26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1D77A-F3C8-4F38-AD5E-40FBCC6F5E62}" type="datetimeFigureOut">
              <a:rPr lang="es-AR" smtClean="0"/>
              <a:t>29/7/2024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5AE37-2CD3-435C-9D05-EA52DEEDC1D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260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2.jpeg"/><Relationship Id="rId7" Type="http://schemas.openxmlformats.org/officeDocument/2006/relationships/image" Target="../media/image44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7" Type="http://schemas.openxmlformats.org/officeDocument/2006/relationships/image" Target="../media/image72.jpe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2.jpeg"/><Relationship Id="rId7" Type="http://schemas.openxmlformats.org/officeDocument/2006/relationships/image" Target="../media/image9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93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4" Type="http://schemas.openxmlformats.org/officeDocument/2006/relationships/image" Target="../media/image9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emf"/><Relationship Id="rId5" Type="http://schemas.openxmlformats.org/officeDocument/2006/relationships/image" Target="../media/image104.emf"/><Relationship Id="rId4" Type="http://schemas.openxmlformats.org/officeDocument/2006/relationships/image" Target="../media/image10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emf"/><Relationship Id="rId4" Type="http://schemas.openxmlformats.org/officeDocument/2006/relationships/image" Target="../media/image11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emf"/><Relationship Id="rId4" Type="http://schemas.openxmlformats.org/officeDocument/2006/relationships/image" Target="../media/image11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jpeg"/><Relationship Id="rId5" Type="http://schemas.openxmlformats.org/officeDocument/2006/relationships/image" Target="../media/image118.emf"/><Relationship Id="rId4" Type="http://schemas.openxmlformats.org/officeDocument/2006/relationships/image" Target="../media/image2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7.tif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05" y="1204280"/>
            <a:ext cx="6818354" cy="46564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744" y="247392"/>
            <a:ext cx="7772400" cy="859733"/>
          </a:xfrm>
        </p:spPr>
        <p:txBody>
          <a:bodyPr>
            <a:normAutofit/>
          </a:bodyPr>
          <a:lstStyle/>
          <a:p>
            <a:r>
              <a:rPr 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Sistemas de Producción y Sustentabilidad de la agricultura en la región Norte de Bs As.</a:t>
            </a:r>
            <a:endParaRPr lang="es-A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77289" y="1516170"/>
            <a:ext cx="6395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 de secuencias de cultivos diversas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Indicadores de sustentabilidad productiva en Crea NBA</a:t>
            </a:r>
            <a:endParaRPr lang="es-AR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421096" y="2540764"/>
            <a:ext cx="282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“ROTACIONES 2”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93959" y="5860778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AR" sz="1200" b="1" dirty="0">
                <a:cs typeface="Arial" panose="020B0604020202020204" pitchFamily="34" charset="0"/>
              </a:rPr>
              <a:t>José Andrade FAUBA-CONICET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AR" sz="1200" b="1" dirty="0">
                <a:cs typeface="Arial" panose="020B0604020202020204" pitchFamily="34" charset="0"/>
              </a:rPr>
              <a:t>Matías Ermacora </a:t>
            </a:r>
            <a:r>
              <a:rPr lang="es-AR" altLang="es-AR" sz="1200" b="1" dirty="0" err="1">
                <a:cs typeface="Arial" panose="020B0604020202020204" pitchFamily="34" charset="0"/>
              </a:rPr>
              <a:t>Coord</a:t>
            </a:r>
            <a:r>
              <a:rPr lang="es-AR" altLang="es-AR" sz="1200" b="1" dirty="0">
                <a:cs typeface="Arial" panose="020B0604020202020204" pitchFamily="34" charset="0"/>
              </a:rPr>
              <a:t> Agr. Crea NBA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AR" sz="1200" b="1" dirty="0">
                <a:cs typeface="Arial" panose="020B0604020202020204" pitchFamily="34" charset="0"/>
              </a:rPr>
              <a:t>Germán </a:t>
            </a:r>
            <a:r>
              <a:rPr lang="es-AR" altLang="es-AR" sz="1200" b="1" dirty="0" err="1">
                <a:cs typeface="Arial" panose="020B0604020202020204" pitchFamily="34" charset="0"/>
              </a:rPr>
              <a:t>Rossomanno</a:t>
            </a:r>
            <a:r>
              <a:rPr lang="es-AR" altLang="es-AR" sz="1200" b="1" dirty="0">
                <a:cs typeface="Arial" panose="020B0604020202020204" pitchFamily="34" charset="0"/>
              </a:rPr>
              <a:t>, Leo </a:t>
            </a:r>
            <a:r>
              <a:rPr lang="es-AR" altLang="es-AR" sz="1200" b="1" dirty="0" err="1">
                <a:cs typeface="Arial" panose="020B0604020202020204" pitchFamily="34" charset="0"/>
              </a:rPr>
              <a:t>Lopez</a:t>
            </a:r>
            <a:r>
              <a:rPr lang="es-AR" altLang="es-AR" sz="1200" b="1" dirty="0">
                <a:cs typeface="Arial" panose="020B0604020202020204" pitchFamily="34" charset="0"/>
              </a:rPr>
              <a:t> Crea NBA</a:t>
            </a:r>
            <a:endParaRPr lang="es-ES" altLang="es-AR" sz="1200" b="1" dirty="0">
              <a:cs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2290" y="6092921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AR" altLang="es-AR" sz="1800" b="1" dirty="0"/>
              <a:t>Mesa Asesores, Agosto 2023</a:t>
            </a:r>
            <a:endParaRPr lang="es-ES" altLang="es-AR" sz="18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4" y="6092921"/>
            <a:ext cx="631396" cy="6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37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34863" y="125678"/>
            <a:ext cx="525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Condiciones climáticas de la campaña 22-23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" y="3613952"/>
            <a:ext cx="5235261" cy="28954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792" y="495010"/>
            <a:ext cx="4018207" cy="311894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21250" y="3992450"/>
            <a:ext cx="3078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Lluvias escasas en barbecho y en ciclo. -500mm menos a PC</a:t>
            </a:r>
          </a:p>
          <a:p>
            <a:r>
              <a:rPr lang="es-AR" dirty="0"/>
              <a:t>Muy buenos valores </a:t>
            </a:r>
            <a:r>
              <a:rPr lang="es-AR" dirty="0" err="1"/>
              <a:t>radiac</a:t>
            </a:r>
            <a:r>
              <a:rPr lang="es-AR" dirty="0"/>
              <a:t> en PC y llenado</a:t>
            </a:r>
          </a:p>
          <a:p>
            <a:r>
              <a:rPr lang="es-AR" dirty="0" err="1"/>
              <a:t>Temp</a:t>
            </a:r>
            <a:r>
              <a:rPr lang="es-AR" dirty="0"/>
              <a:t> muy altas en todo ciclo con golpes calor prolongados en PC y llenado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495010"/>
            <a:ext cx="5125790" cy="30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1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64" y="71664"/>
            <a:ext cx="631396" cy="6617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48496" y="733444"/>
            <a:ext cx="677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Resultados Campaña 22-23 (3° camp)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1674253"/>
            <a:ext cx="2071084" cy="32229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38" y="1674253"/>
            <a:ext cx="1996225" cy="32247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9846" y="2287609"/>
            <a:ext cx="3222939" cy="19962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5913" y="2287609"/>
            <a:ext cx="3222939" cy="19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51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59865" y="227608"/>
            <a:ext cx="592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Manejo y Condiciones iniciales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2539" y="3419978"/>
            <a:ext cx="3492142" cy="26279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5" y="3341482"/>
            <a:ext cx="4156936" cy="31282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166" y="2629518"/>
            <a:ext cx="4579279" cy="29856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95" y="785792"/>
            <a:ext cx="8342092" cy="154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6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163" y="884951"/>
            <a:ext cx="3370837" cy="451867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245477" y="263651"/>
            <a:ext cx="383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Agua Inicial Sojas 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9292" y="5403622"/>
            <a:ext cx="850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En La Teresita(</a:t>
            </a:r>
            <a:r>
              <a:rPr lang="es-AR" dirty="0" err="1"/>
              <a:t>SPedro</a:t>
            </a:r>
            <a:r>
              <a:rPr lang="es-AR" dirty="0"/>
              <a:t>) 40%AU. En La Lucila(</a:t>
            </a:r>
            <a:r>
              <a:rPr lang="es-AR" dirty="0" err="1"/>
              <a:t>Perg</a:t>
            </a:r>
            <a:r>
              <a:rPr lang="es-AR" dirty="0"/>
              <a:t>) 75% AU. En San Felipe(</a:t>
            </a:r>
            <a:r>
              <a:rPr lang="es-AR" dirty="0" err="1"/>
              <a:t>Brag</a:t>
            </a:r>
            <a:r>
              <a:rPr lang="es-AR" dirty="0"/>
              <a:t>) 87%AU</a:t>
            </a:r>
          </a:p>
          <a:p>
            <a:r>
              <a:rPr lang="es-AR" dirty="0"/>
              <a:t>Tercios en La Lucila con más agua inicial </a:t>
            </a:r>
          </a:p>
          <a:p>
            <a:r>
              <a:rPr lang="es-AR" dirty="0" err="1"/>
              <a:t>Int</a:t>
            </a:r>
            <a:r>
              <a:rPr lang="es-AR" dirty="0"/>
              <a:t> Cobertura en La Teresita con más agua inicial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28" y="6203305"/>
            <a:ext cx="631396" cy="66178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933386" y="1362628"/>
            <a:ext cx="1080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000" dirty="0"/>
              <a:t>90mm </a:t>
            </a:r>
            <a:r>
              <a:rPr lang="es-AR" sz="1000" dirty="0" err="1"/>
              <a:t>Barb</a:t>
            </a:r>
            <a:r>
              <a:rPr lang="es-AR" sz="1000" dirty="0"/>
              <a:t>(M+J+J+A+S) 570mm E+F+M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82" y="884004"/>
            <a:ext cx="3370837" cy="45196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84951"/>
            <a:ext cx="3245476" cy="451961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225042" y="4662152"/>
            <a:ext cx="788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/>
              <a:t>Napa2.8m</a:t>
            </a:r>
          </a:p>
        </p:txBody>
      </p:sp>
    </p:spTree>
    <p:extLst>
      <p:ext uri="{BB962C8B-B14F-4D97-AF65-F5344CB8AC3E}">
        <p14:creationId xmlns:p14="http://schemas.microsoft.com/office/powerpoint/2010/main" val="35302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49250" y="251803"/>
            <a:ext cx="6684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Condiciones al inicio de las sojas</a:t>
            </a:r>
          </a:p>
          <a:p>
            <a:pPr algn="ctr"/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Parámetros Físicos Tercera campaña</a:t>
            </a:r>
          </a:p>
          <a:p>
            <a:pPr algn="ctr"/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98" y="3223501"/>
            <a:ext cx="3064047" cy="2848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3552323" y="2127277"/>
            <a:ext cx="1706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FAULZ</a:t>
            </a:r>
          </a:p>
          <a:p>
            <a:pPr algn="ctr"/>
            <a:r>
              <a:rPr lang="en-US" sz="1600" b="1" dirty="0"/>
              <a:t>Hernan Rodriguez</a:t>
            </a:r>
          </a:p>
          <a:p>
            <a:pPr algn="ctr"/>
            <a:r>
              <a:rPr lang="en-US" sz="1600" b="1" dirty="0"/>
              <a:t>Javier De </a:t>
            </a:r>
            <a:r>
              <a:rPr lang="en-US" sz="1600" b="1" dirty="0" err="1"/>
              <a:t>Grazia</a:t>
            </a:r>
            <a:endParaRPr lang="en-US" sz="16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0536" y="3213185"/>
            <a:ext cx="2848051" cy="29106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28" y="6102753"/>
            <a:ext cx="631396" cy="6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64" y="71664"/>
            <a:ext cx="631396" cy="6617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0293" y="217888"/>
            <a:ext cx="500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Resistencia Agosto 22 (antes Sojas)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745221" y="4494727"/>
            <a:ext cx="3810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Se nota la falta de agua en los perfiles.</a:t>
            </a:r>
          </a:p>
          <a:p>
            <a:r>
              <a:rPr lang="es-AR" dirty="0"/>
              <a:t>Todos aumentaron respecto el valor inicial (muy marcado)</a:t>
            </a:r>
          </a:p>
          <a:p>
            <a:r>
              <a:rPr lang="es-AR" dirty="0"/>
              <a:t>El que menos aumento es en maíces tempranos (+recarga, más húmedos)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73" y="614800"/>
            <a:ext cx="3738391" cy="35152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66" y="614800"/>
            <a:ext cx="3812428" cy="35090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66" y="3342725"/>
            <a:ext cx="3812428" cy="351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20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0293" y="217888"/>
            <a:ext cx="500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Resistencia Junio 23 (después de Sojas)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1" y="587220"/>
            <a:ext cx="3693901" cy="34567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93" y="587221"/>
            <a:ext cx="3693901" cy="34567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92" y="3322749"/>
            <a:ext cx="3693901" cy="338569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644001" y="4198513"/>
            <a:ext cx="35469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Recargados los primeros cm  post lluvias, no se ven diferencias entre tratamientos. Tampoco respecto a la situación inicial, salvo en La Teresita (disco)  </a:t>
            </a:r>
          </a:p>
        </p:txBody>
      </p:sp>
    </p:spTree>
    <p:extLst>
      <p:ext uri="{BB962C8B-B14F-4D97-AF65-F5344CB8AC3E}">
        <p14:creationId xmlns:p14="http://schemas.microsoft.com/office/powerpoint/2010/main" val="2161097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0" y="738468"/>
            <a:ext cx="4624861" cy="275224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815920" y="218179"/>
            <a:ext cx="625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Densidad Aparente 0-10 y 10-20 cm. 4 Campañas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125792" y="3928056"/>
            <a:ext cx="3258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0-10 cm: </a:t>
            </a:r>
            <a:r>
              <a:rPr lang="es-AR" dirty="0"/>
              <a:t>sólo una leve tendencia de aumentar </a:t>
            </a:r>
            <a:r>
              <a:rPr lang="es-AR" dirty="0" err="1"/>
              <a:t>Dap</a:t>
            </a:r>
            <a:r>
              <a:rPr lang="es-AR" dirty="0"/>
              <a:t> al intensificar (respecto Tercios). Tendencia a disminuir con </a:t>
            </a:r>
            <a:r>
              <a:rPr lang="es-AR" dirty="0" err="1"/>
              <a:t>Int</a:t>
            </a:r>
            <a:r>
              <a:rPr lang="es-AR" dirty="0"/>
              <a:t> </a:t>
            </a:r>
            <a:r>
              <a:rPr lang="es-AR" dirty="0" err="1"/>
              <a:t>Cob</a:t>
            </a:r>
            <a:endParaRPr lang="es-AR" dirty="0"/>
          </a:p>
          <a:p>
            <a:endParaRPr lang="es-AR" b="1" dirty="0"/>
          </a:p>
          <a:p>
            <a:r>
              <a:rPr lang="es-AR" b="1" dirty="0"/>
              <a:t>10-20 cm: </a:t>
            </a:r>
            <a:r>
              <a:rPr lang="es-AR" dirty="0"/>
              <a:t>sin diferencias </a:t>
            </a:r>
          </a:p>
          <a:p>
            <a:endParaRPr lang="es-AR" dirty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28" y="6102753"/>
            <a:ext cx="631396" cy="6617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3" y="739231"/>
            <a:ext cx="4915653" cy="27522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197" y="739992"/>
            <a:ext cx="4580803" cy="275072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34" y="3642433"/>
            <a:ext cx="4645197" cy="275224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1001" y="738468"/>
            <a:ext cx="4579279" cy="275224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4" y="3640908"/>
            <a:ext cx="4668917" cy="275224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2" y="738468"/>
            <a:ext cx="4580803" cy="27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6"/>
          <a:stretch/>
        </p:blipFill>
        <p:spPr>
          <a:xfrm>
            <a:off x="552971" y="2518228"/>
            <a:ext cx="2696895" cy="3319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Tecnoagro S.R.L. в Twitter: &quot;A partir del 14 de abril de 2020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21" y="2264405"/>
            <a:ext cx="2022261" cy="1866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 flipV="1">
            <a:off x="3443645" y="3197875"/>
            <a:ext cx="2545031" cy="10991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2971" y="1741185"/>
            <a:ext cx="3317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/>
              <a:t>Parametros</a:t>
            </a:r>
            <a:r>
              <a:rPr lang="en-US" sz="2800" b="1" u="sng" dirty="0"/>
              <a:t> </a:t>
            </a:r>
            <a:r>
              <a:rPr lang="en-US" sz="2800" b="1" u="sng" dirty="0" err="1"/>
              <a:t>quimicos</a:t>
            </a:r>
            <a:endParaRPr lang="en-US" sz="28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51219" y="388831"/>
            <a:ext cx="8371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Condiciones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previas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siembra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soja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3443645" y="4375971"/>
            <a:ext cx="2482529" cy="102541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28" y="6102753"/>
            <a:ext cx="631396" cy="66178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56" y="4297025"/>
            <a:ext cx="1983026" cy="220872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508383" y="4375971"/>
            <a:ext cx="657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IFEVA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443645" y="2970428"/>
            <a:ext cx="105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0-10 cm</a:t>
            </a:r>
          </a:p>
        </p:txBody>
      </p:sp>
    </p:spTree>
    <p:extLst>
      <p:ext uri="{BB962C8B-B14F-4D97-AF65-F5344CB8AC3E}">
        <p14:creationId xmlns:p14="http://schemas.microsoft.com/office/powerpoint/2010/main" val="3238545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6520" y="364112"/>
            <a:ext cx="739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Carbono orgánico y sus fracciones. 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Tecnoagro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 – Antes de Sojas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64" y="71664"/>
            <a:ext cx="631396" cy="6617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515" y="885587"/>
            <a:ext cx="4429045" cy="29013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07" y="884064"/>
            <a:ext cx="4492708" cy="29028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07" y="3786928"/>
            <a:ext cx="4492708" cy="29358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3994" y="4210695"/>
            <a:ext cx="3750011" cy="189389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337" y="590952"/>
            <a:ext cx="6724745" cy="40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49262" y="175647"/>
            <a:ext cx="428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Esquema</a:t>
            </a:r>
            <a:r>
              <a:rPr lang="es-A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de trabajo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44697" y="1173952"/>
            <a:ext cx="3850784" cy="1477328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Coord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 Académica:</a:t>
            </a:r>
          </a:p>
          <a:p>
            <a:pPr algn="ctr"/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 Andrade. FAUBA-Conicet</a:t>
            </a:r>
          </a:p>
          <a:p>
            <a:pPr algn="ctr"/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Emilio </a:t>
            </a:r>
            <a:r>
              <a:rPr lang="es-A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Satorre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. FAUBA-Conicet-AACREA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473520" y="1050687"/>
            <a:ext cx="3528812" cy="1569660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Equipo Técnico</a:t>
            </a:r>
            <a:endParaRPr lang="es-AR" dirty="0"/>
          </a:p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Equipo NBA</a:t>
            </a:r>
          </a:p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Campos Experimentales (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LT,LLySF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AR" dirty="0" err="1"/>
              <a:t>Fede</a:t>
            </a:r>
            <a:r>
              <a:rPr lang="es-AR" dirty="0"/>
              <a:t> </a:t>
            </a:r>
            <a:r>
              <a:rPr lang="es-AR" dirty="0" err="1"/>
              <a:t>Avila</a:t>
            </a:r>
            <a:r>
              <a:rPr lang="es-AR" dirty="0"/>
              <a:t>. Guille </a:t>
            </a:r>
            <a:r>
              <a:rPr lang="es-AR" dirty="0" err="1"/>
              <a:t>Cuitiño</a:t>
            </a:r>
            <a:r>
              <a:rPr lang="es-AR" dirty="0"/>
              <a:t> y </a:t>
            </a:r>
            <a:r>
              <a:rPr lang="es-AR" dirty="0" err="1"/>
              <a:t>JBiancioto</a:t>
            </a:r>
            <a:r>
              <a:rPr lang="es-AR" dirty="0"/>
              <a:t>. Felipe Muriel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44697" y="3845104"/>
            <a:ext cx="3670479" cy="954107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Coord</a:t>
            </a:r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 Técnica</a:t>
            </a:r>
          </a:p>
          <a:p>
            <a:pPr algn="ctr"/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Mesa asesores, </a:t>
            </a:r>
            <a:r>
              <a:rPr lang="es-A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Coord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 y Equipo</a:t>
            </a:r>
          </a:p>
          <a:p>
            <a:pPr algn="ctr"/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CREA NBA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41702" y="3475771"/>
            <a:ext cx="3387143" cy="2062103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Especialistas</a:t>
            </a:r>
          </a:p>
          <a:p>
            <a:pPr algn="ctr"/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-FAULZ: Javier De </a:t>
            </a:r>
            <a:r>
              <a:rPr lang="es-A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Grazia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Hernan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Rodriguez</a:t>
            </a:r>
            <a:endParaRPr lang="es-A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-FAUBA: </a:t>
            </a:r>
            <a:r>
              <a:rPr lang="es-A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Semmartín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, Luciana </a:t>
            </a:r>
            <a:r>
              <a:rPr lang="es-A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DiSalvo</a:t>
            </a: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 y Santiago </a:t>
            </a:r>
            <a:r>
              <a:rPr lang="es-A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Poggio</a:t>
            </a:r>
            <a:endParaRPr lang="es-A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90929" y="5900702"/>
            <a:ext cx="2550018" cy="461665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Productor Crea 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2079936" y="2728796"/>
            <a:ext cx="1" cy="1101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6928834" y="2620347"/>
            <a:ext cx="6441" cy="8417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H="1">
            <a:off x="4142166" y="1835517"/>
            <a:ext cx="1303985" cy="8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3940934" y="4363271"/>
            <a:ext cx="1303985" cy="8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4494727" y="4371475"/>
            <a:ext cx="0" cy="13982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147" y="145125"/>
            <a:ext cx="631396" cy="66178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795493" y="5900702"/>
            <a:ext cx="314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/>
              <a:t>Definir el sistema que mejor se adapte</a:t>
            </a:r>
          </a:p>
          <a:p>
            <a:r>
              <a:rPr lang="es-AR" sz="1200" dirty="0"/>
              <a:t>Su beneficio económico</a:t>
            </a:r>
          </a:p>
          <a:p>
            <a:r>
              <a:rPr lang="es-AR" sz="1200" dirty="0"/>
              <a:t>Impacto en indicadores de la salud del sistema</a:t>
            </a:r>
          </a:p>
        </p:txBody>
      </p:sp>
    </p:spTree>
    <p:extLst>
      <p:ext uri="{BB962C8B-B14F-4D97-AF65-F5344CB8AC3E}">
        <p14:creationId xmlns:p14="http://schemas.microsoft.com/office/powerpoint/2010/main" val="10638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30925" y="364112"/>
            <a:ext cx="691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Nitrógeno Anaeróbico (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Nan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Tecnoagro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 y FAUBA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64" y="71664"/>
            <a:ext cx="631396" cy="6617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939" y="4012417"/>
            <a:ext cx="3096941" cy="195137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9" y="931578"/>
            <a:ext cx="4580803" cy="27522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757" y="931578"/>
            <a:ext cx="4580803" cy="27522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89" y="3683823"/>
            <a:ext cx="4580803" cy="277053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2335" y="1663284"/>
            <a:ext cx="4978843" cy="323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8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95923" y="592429"/>
            <a:ext cx="400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Sojas Campaña 2022-23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66" y="1266358"/>
            <a:ext cx="3391387" cy="25521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80" y="1266358"/>
            <a:ext cx="2975020" cy="25650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358"/>
            <a:ext cx="3309868" cy="25650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982" y="3831400"/>
            <a:ext cx="2333215" cy="28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92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787" y="515155"/>
            <a:ext cx="4868214" cy="302371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768958" y="145823"/>
            <a:ext cx="412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NDVI Cultivos Soja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3" y="3639120"/>
            <a:ext cx="4565943" cy="29198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55"/>
            <a:ext cx="4752304" cy="302371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26926" y="3850783"/>
            <a:ext cx="4517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Diferencias marcadas durante PC en San Pedro</a:t>
            </a:r>
          </a:p>
          <a:p>
            <a:endParaRPr lang="es-AR" dirty="0"/>
          </a:p>
          <a:p>
            <a:r>
              <a:rPr lang="es-AR" dirty="0"/>
              <a:t>Leves diferencias durante PC en Pergamino y llenado. En </a:t>
            </a:r>
            <a:r>
              <a:rPr lang="es-AR" dirty="0" err="1"/>
              <a:t>reprod</a:t>
            </a:r>
            <a:r>
              <a:rPr lang="es-AR" dirty="0"/>
              <a:t> temprano más marcada</a:t>
            </a:r>
          </a:p>
          <a:p>
            <a:endParaRPr lang="es-AR" dirty="0"/>
          </a:p>
          <a:p>
            <a:r>
              <a:rPr lang="es-AR" dirty="0"/>
              <a:t>En Bragado sólo diferencias en llenado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23682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89410" y="218941"/>
            <a:ext cx="463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Intercepción Radiación  Cultivos Soja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059" y="717060"/>
            <a:ext cx="4790941" cy="29229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639987"/>
            <a:ext cx="4751478" cy="29244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1" y="717060"/>
            <a:ext cx="4762145" cy="29229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456" y="4030073"/>
            <a:ext cx="4185634" cy="21517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651" y="1277828"/>
            <a:ext cx="6833212" cy="41055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58" y="98122"/>
            <a:ext cx="769632" cy="110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3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32340" y="413523"/>
            <a:ext cx="463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Nitrógeno en hoja  Cultivos Soja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99" y="1215851"/>
            <a:ext cx="5046647" cy="2960389"/>
          </a:xfrm>
          <a:prstGeom prst="rect">
            <a:avLst/>
          </a:prstGeom>
        </p:spPr>
      </p:pic>
      <p:pic>
        <p:nvPicPr>
          <p:cNvPr id="1026" name="Picture 2" descr="Measure nitrogen content with Yara's N-Tester BT and the Atfarm a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20" y="1018592"/>
            <a:ext cx="2330428" cy="155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nos hojas en las plantas de soja son una buena cosa? - 1112 Airway Ave,  Lewiston, ID 83501, U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20" y="2719195"/>
            <a:ext cx="2432655" cy="161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 flipH="1">
            <a:off x="3699362" y="4176240"/>
            <a:ext cx="1310519" cy="640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340" y="5042232"/>
            <a:ext cx="2067022" cy="13841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6271" y="5042232"/>
            <a:ext cx="2067022" cy="1384172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4687910" y="3709115"/>
            <a:ext cx="631065" cy="46712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4305" y="5042232"/>
            <a:ext cx="2067022" cy="140226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268734" y="4335559"/>
            <a:ext cx="2668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/>
              <a:t>Foliolo central de la última hoja desplegada</a:t>
            </a:r>
          </a:p>
        </p:txBody>
      </p:sp>
      <p:sp>
        <p:nvSpPr>
          <p:cNvPr id="8" name="Elipse 7"/>
          <p:cNvSpPr/>
          <p:nvPr/>
        </p:nvSpPr>
        <p:spPr>
          <a:xfrm>
            <a:off x="2434107" y="4713668"/>
            <a:ext cx="1171978" cy="1867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4215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7882" y="17150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Rendimiento y componentes:</a:t>
            </a:r>
            <a:endParaRPr lang="es-A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56" y="676141"/>
            <a:ext cx="5837519" cy="18994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23" y="2641096"/>
            <a:ext cx="5845652" cy="187915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143222" y="926577"/>
            <a:ext cx="3000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La Teresita (</a:t>
            </a:r>
            <a:r>
              <a:rPr lang="es-AR" b="1" dirty="0" err="1"/>
              <a:t>SPedro</a:t>
            </a:r>
            <a:r>
              <a:rPr lang="es-AR" b="1" dirty="0"/>
              <a:t>):</a:t>
            </a:r>
          </a:p>
          <a:p>
            <a:r>
              <a:rPr lang="es-AR" dirty="0"/>
              <a:t>Tercios con </a:t>
            </a:r>
            <a:r>
              <a:rPr lang="es-AR" dirty="0" err="1"/>
              <a:t>Rto</a:t>
            </a:r>
            <a:r>
              <a:rPr lang="es-AR" dirty="0"/>
              <a:t> inferiores x      -granos. Menos </a:t>
            </a:r>
            <a:r>
              <a:rPr lang="es-AR" dirty="0" err="1"/>
              <a:t>MSeca</a:t>
            </a:r>
            <a:endParaRPr lang="es-AR" dirty="0"/>
          </a:p>
        </p:txBody>
      </p:sp>
      <p:sp>
        <p:nvSpPr>
          <p:cNvPr id="7" name="CuadroTexto 6"/>
          <p:cNvSpPr txBox="1"/>
          <p:nvPr/>
        </p:nvSpPr>
        <p:spPr>
          <a:xfrm>
            <a:off x="6065949" y="2866529"/>
            <a:ext cx="3000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La Lucila (Pergamino):</a:t>
            </a:r>
          </a:p>
          <a:p>
            <a:r>
              <a:rPr lang="es-AR" dirty="0"/>
              <a:t>Tercios con </a:t>
            </a:r>
            <a:r>
              <a:rPr lang="es-AR" dirty="0" err="1"/>
              <a:t>Rto</a:t>
            </a:r>
            <a:r>
              <a:rPr lang="es-AR" dirty="0"/>
              <a:t> </a:t>
            </a:r>
            <a:r>
              <a:rPr lang="es-AR" dirty="0" err="1"/>
              <a:t>superioes</a:t>
            </a:r>
            <a:r>
              <a:rPr lang="es-AR" dirty="0"/>
              <a:t> x +granos. + </a:t>
            </a:r>
            <a:r>
              <a:rPr lang="es-AR" dirty="0" err="1"/>
              <a:t>MSeca</a:t>
            </a:r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6206259" y="4949316"/>
            <a:ext cx="3000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San Felipe (Bragado):</a:t>
            </a:r>
          </a:p>
          <a:p>
            <a:r>
              <a:rPr lang="es-AR" dirty="0"/>
              <a:t>Tercios con </a:t>
            </a:r>
            <a:r>
              <a:rPr lang="es-AR" dirty="0" err="1"/>
              <a:t>Rto</a:t>
            </a:r>
            <a:r>
              <a:rPr lang="es-AR" dirty="0"/>
              <a:t> inferiores x +granos. Menos </a:t>
            </a:r>
            <a:r>
              <a:rPr lang="es-AR" dirty="0" err="1"/>
              <a:t>MSeca</a:t>
            </a:r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56" y="4585729"/>
            <a:ext cx="5837519" cy="199506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206259" y="3803849"/>
            <a:ext cx="218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Impacto Agua Inicial: 280kg (14%)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988676" y="1915382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Efecto </a:t>
            </a:r>
            <a:r>
              <a:rPr lang="es-AR" dirty="0" err="1">
                <a:solidFill>
                  <a:srgbClr val="FF0000"/>
                </a:solidFill>
              </a:rPr>
              <a:t>Int</a:t>
            </a:r>
            <a:r>
              <a:rPr lang="es-AR" dirty="0">
                <a:solidFill>
                  <a:srgbClr val="FF0000"/>
                </a:solidFill>
              </a:rPr>
              <a:t> </a:t>
            </a:r>
            <a:r>
              <a:rPr lang="es-AR" dirty="0" err="1">
                <a:solidFill>
                  <a:srgbClr val="FF0000"/>
                </a:solidFill>
              </a:rPr>
              <a:t>Rotac</a:t>
            </a:r>
            <a:r>
              <a:rPr lang="es-AR" dirty="0">
                <a:solidFill>
                  <a:srgbClr val="FF0000"/>
                </a:solidFill>
              </a:rPr>
              <a:t>: +280 kg (30%)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065949" y="5872646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Efecto </a:t>
            </a:r>
            <a:r>
              <a:rPr lang="es-AR" dirty="0" err="1">
                <a:solidFill>
                  <a:srgbClr val="FF0000"/>
                </a:solidFill>
              </a:rPr>
              <a:t>Int</a:t>
            </a:r>
            <a:r>
              <a:rPr lang="es-AR" dirty="0">
                <a:solidFill>
                  <a:srgbClr val="FF0000"/>
                </a:solidFill>
              </a:rPr>
              <a:t> </a:t>
            </a:r>
            <a:r>
              <a:rPr lang="es-AR" dirty="0" err="1">
                <a:solidFill>
                  <a:srgbClr val="FF0000"/>
                </a:solidFill>
              </a:rPr>
              <a:t>Rotac</a:t>
            </a:r>
            <a:r>
              <a:rPr lang="es-AR" dirty="0">
                <a:solidFill>
                  <a:srgbClr val="FF0000"/>
                </a:solidFill>
              </a:rPr>
              <a:t>: +410 kg (10%)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0" y="2575621"/>
            <a:ext cx="91440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4517954"/>
            <a:ext cx="91440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49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6215" y="180305"/>
            <a:ext cx="154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EUR 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FActiva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26" y="752111"/>
            <a:ext cx="4580803" cy="27522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046" y="752111"/>
            <a:ext cx="4579279" cy="27522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26" y="3706830"/>
            <a:ext cx="4580803" cy="27522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522" y="3706829"/>
            <a:ext cx="4580803" cy="27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55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72795" y="249137"/>
            <a:ext cx="463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Altura Mancha Marrón  Cultivos Soja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8" y="618469"/>
            <a:ext cx="4445249" cy="29747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197" y="618469"/>
            <a:ext cx="4580803" cy="297473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881093" y="4095482"/>
            <a:ext cx="3644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Campaña con muy baja presión de </a:t>
            </a:r>
            <a:r>
              <a:rPr lang="es-AR" dirty="0" err="1"/>
              <a:t>Septoria</a:t>
            </a:r>
            <a:r>
              <a:rPr lang="es-AR" dirty="0"/>
              <a:t>. Nunca superó el 30% altura</a:t>
            </a:r>
          </a:p>
          <a:p>
            <a:r>
              <a:rPr lang="es-AR" dirty="0"/>
              <a:t>En todos los casos, un poco más en rotación Tercios. Entre intensificadas, sin diferencias.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48" y="3593206"/>
            <a:ext cx="4580803" cy="30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25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uadroTexto 1"/>
          <p:cNvSpPr txBox="1">
            <a:spLocks noChangeArrowheads="1"/>
          </p:cNvSpPr>
          <p:nvPr/>
        </p:nvSpPr>
        <p:spPr bwMode="auto">
          <a:xfrm>
            <a:off x="4699716" y="2814458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dirty="0"/>
              <a:t>Intervalo, 15 min</a:t>
            </a:r>
          </a:p>
        </p:txBody>
      </p:sp>
      <p:pic>
        <p:nvPicPr>
          <p:cNvPr id="36867" name="Picture 2" descr="Códigos para el baño: por qué es ilegal restringir el acceso a l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36385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244198"/>
            <a:ext cx="2209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CuadroTexto 4"/>
          <p:cNvSpPr txBox="1">
            <a:spLocks noChangeArrowheads="1"/>
          </p:cNvSpPr>
          <p:nvPr/>
        </p:nvSpPr>
        <p:spPr bwMode="auto">
          <a:xfrm>
            <a:off x="1181100" y="659998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dirty="0"/>
              <a:t>Preguntas </a:t>
            </a:r>
          </a:p>
        </p:txBody>
      </p:sp>
      <p:sp>
        <p:nvSpPr>
          <p:cNvPr id="36870" name="CuadroTexto 2"/>
          <p:cNvSpPr txBox="1">
            <a:spLocks noChangeArrowheads="1"/>
          </p:cNvSpPr>
          <p:nvPr/>
        </p:nvSpPr>
        <p:spPr bwMode="auto">
          <a:xfrm>
            <a:off x="5257800" y="1717317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dirty="0"/>
              <a:t>Luego…..</a:t>
            </a:r>
          </a:p>
        </p:txBody>
      </p:sp>
      <p:pic>
        <p:nvPicPr>
          <p:cNvPr id="1026" name="Picture 2" descr="Imágenes de Mate Ilustracion - Descarga gratuita en Freep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84" y="4257497"/>
            <a:ext cx="2171230" cy="217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001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403797" y="155928"/>
            <a:ext cx="5967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cs typeface="Arial" panose="020B0604020202020204" pitchFamily="34" charset="0"/>
              </a:rPr>
              <a:t>Productividad de las secuencias. Datos 3 campañas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233146"/>
            <a:ext cx="3155324" cy="2243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7"/>
          <a:stretch/>
        </p:blipFill>
        <p:spPr>
          <a:xfrm>
            <a:off x="5924282" y="1233146"/>
            <a:ext cx="3219718" cy="2243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12" y="1233146"/>
            <a:ext cx="3039414" cy="2243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" y="3611970"/>
            <a:ext cx="3309870" cy="2313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63" y="3611969"/>
            <a:ext cx="3059763" cy="2313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26" y="3611968"/>
            <a:ext cx="3032974" cy="23132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28" y="6102753"/>
            <a:ext cx="631396" cy="6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Mapa&#10;&#10;Descripción generada automáticamente">
            <a:extLst>
              <a:ext uri="{FF2B5EF4-FFF2-40B4-BE49-F238E27FC236}">
                <a16:creationId xmlns:a16="http://schemas.microsoft.com/office/drawing/2014/main" id="{74EC075D-FE39-2306-15B8-69B3B2B48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9" t="42166" r="12105" b="13158"/>
          <a:stretch/>
        </p:blipFill>
        <p:spPr>
          <a:xfrm>
            <a:off x="601327" y="1533169"/>
            <a:ext cx="3121240" cy="27768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098" y="1533169"/>
            <a:ext cx="5115744" cy="32206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9951" y="6185120"/>
            <a:ext cx="9028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b="1" dirty="0"/>
              <a:t>Rendimiento potencial estimado usando un modelo de simulación y datos locales de clima y suelo (</a:t>
            </a:r>
            <a:r>
              <a:rPr lang="es-AR" sz="1200" b="1" dirty="0" err="1"/>
              <a:t>Jose</a:t>
            </a:r>
            <a:r>
              <a:rPr lang="es-AR" sz="1200" b="1" dirty="0"/>
              <a:t> Andrade, en </a:t>
            </a:r>
            <a:r>
              <a:rPr lang="es-AR" sz="1200" b="1" dirty="0" err="1"/>
              <a:t>preparacion</a:t>
            </a:r>
            <a:r>
              <a:rPr lang="es-AR" sz="1200" b="1" dirty="0"/>
              <a:t>)</a:t>
            </a:r>
            <a:endParaRPr lang="es-AR" sz="1200" dirty="0"/>
          </a:p>
        </p:txBody>
      </p:sp>
      <p:sp>
        <p:nvSpPr>
          <p:cNvPr id="4" name="Rectángulo 3"/>
          <p:cNvSpPr/>
          <p:nvPr/>
        </p:nvSpPr>
        <p:spPr>
          <a:xfrm>
            <a:off x="243359" y="249480"/>
            <a:ext cx="8448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La brecha por manejo es más grande que la limitación por agua en la mayoría de los años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08127" y="4746431"/>
            <a:ext cx="2794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Deficiencias nutrientes</a:t>
            </a:r>
          </a:p>
          <a:p>
            <a:r>
              <a:rPr lang="es-AR" b="1" dirty="0"/>
              <a:t>Manejo Rotaciones</a:t>
            </a:r>
          </a:p>
          <a:p>
            <a:r>
              <a:rPr lang="es-AR" dirty="0"/>
              <a:t>Adversidades bióticas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 flipH="1" flipV="1">
            <a:off x="3535795" y="4977966"/>
            <a:ext cx="845895" cy="235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381690" y="4931097"/>
            <a:ext cx="21092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FF0000"/>
                </a:solidFill>
              </a:rPr>
              <a:t>Rotaciones 2</a:t>
            </a:r>
          </a:p>
          <a:p>
            <a:r>
              <a:rPr lang="es-AR" sz="1400" b="1" dirty="0">
                <a:solidFill>
                  <a:srgbClr val="FF0000"/>
                </a:solidFill>
              </a:rPr>
              <a:t>(enfoque Integral)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 flipH="1">
            <a:off x="3369967" y="5208096"/>
            <a:ext cx="960207" cy="35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3369967" y="5208096"/>
            <a:ext cx="960208" cy="307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9E188E86-01C7-38C7-EAED-8DCB1D81471D}"/>
              </a:ext>
            </a:extLst>
          </p:cNvPr>
          <p:cNvSpPr txBox="1"/>
          <p:nvPr/>
        </p:nvSpPr>
        <p:spPr>
          <a:xfrm>
            <a:off x="7219574" y="1636783"/>
            <a:ext cx="114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Rto</a:t>
            </a:r>
            <a:r>
              <a:rPr lang="en-US" sz="1400" dirty="0"/>
              <a:t> </a:t>
            </a:r>
            <a:r>
              <a:rPr lang="en-US" sz="1400" dirty="0" err="1"/>
              <a:t>Potencial</a:t>
            </a:r>
            <a:endParaRPr lang="en-US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F7ADB2-7101-E2A1-EC83-92E2DC0575A4}"/>
              </a:ext>
            </a:extLst>
          </p:cNvPr>
          <p:cNvSpPr txBox="1"/>
          <p:nvPr/>
        </p:nvSpPr>
        <p:spPr>
          <a:xfrm>
            <a:off x="7057831" y="3194322"/>
            <a:ext cx="1186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Rto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Promedio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CEFD43-AADA-2196-5E0F-F4D86A34A778}"/>
              </a:ext>
            </a:extLst>
          </p:cNvPr>
          <p:cNvSpPr txBox="1"/>
          <p:nvPr/>
        </p:nvSpPr>
        <p:spPr>
          <a:xfrm>
            <a:off x="6928981" y="2369120"/>
            <a:ext cx="1762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Rto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limitado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por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agua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B59C664-0009-F724-AA93-A6173DED7425}"/>
              </a:ext>
            </a:extLst>
          </p:cNvPr>
          <p:cNvSpPr/>
          <p:nvPr/>
        </p:nvSpPr>
        <p:spPr>
          <a:xfrm>
            <a:off x="499726" y="1043264"/>
            <a:ext cx="8448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u="sng" dirty="0">
                <a:latin typeface="Arial" panose="020B0604020202020204" pitchFamily="34" charset="0"/>
                <a:cs typeface="Arial" panose="020B0604020202020204" pitchFamily="34" charset="0"/>
              </a:rPr>
              <a:t>El caso del maíz</a:t>
            </a:r>
            <a:endParaRPr lang="es-A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D5927C4-9680-B7BF-32A4-6997234EE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485" y="1074098"/>
            <a:ext cx="1612187" cy="122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29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299656" y="3812388"/>
            <a:ext cx="31295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Días por sobre 0.3 NDVI </a:t>
            </a:r>
          </a:p>
          <a:p>
            <a:r>
              <a:rPr lang="es-AR" dirty="0" err="1"/>
              <a:t>Ind</a:t>
            </a:r>
            <a:r>
              <a:rPr lang="es-AR" dirty="0"/>
              <a:t> </a:t>
            </a:r>
            <a:r>
              <a:rPr lang="es-AR" dirty="0" err="1"/>
              <a:t>Ocup</a:t>
            </a:r>
            <a:r>
              <a:rPr lang="es-AR" dirty="0"/>
              <a:t> Tierra </a:t>
            </a:r>
            <a:r>
              <a:rPr lang="es-AR" dirty="0">
                <a:solidFill>
                  <a:srgbClr val="FF0000"/>
                </a:solidFill>
              </a:rPr>
              <a:t>Efectivo</a:t>
            </a:r>
            <a:r>
              <a:rPr lang="es-AR" dirty="0"/>
              <a:t>(IOT</a:t>
            </a:r>
            <a:r>
              <a:rPr lang="es-AR" dirty="0">
                <a:solidFill>
                  <a:srgbClr val="FF0000"/>
                </a:solidFill>
              </a:rPr>
              <a:t>E</a:t>
            </a:r>
            <a:r>
              <a:rPr lang="es-AR" dirty="0"/>
              <a:t>)</a:t>
            </a:r>
          </a:p>
          <a:p>
            <a:endParaRPr lang="es-AR" dirty="0"/>
          </a:p>
          <a:p>
            <a:r>
              <a:rPr lang="es-AR" dirty="0">
                <a:solidFill>
                  <a:srgbClr val="FF0000"/>
                </a:solidFill>
              </a:rPr>
              <a:t>Tercios: 515 d = </a:t>
            </a:r>
            <a:r>
              <a:rPr lang="es-AR" b="1" dirty="0">
                <a:solidFill>
                  <a:srgbClr val="FF0000"/>
                </a:solidFill>
              </a:rPr>
              <a:t>47 %</a:t>
            </a:r>
          </a:p>
          <a:p>
            <a:r>
              <a:rPr lang="es-AR" dirty="0" err="1">
                <a:solidFill>
                  <a:schemeClr val="accent5">
                    <a:lumMod val="50000"/>
                  </a:schemeClr>
                </a:solidFill>
              </a:rPr>
              <a:t>Int</a:t>
            </a:r>
            <a:r>
              <a:rPr lang="es-AR" dirty="0">
                <a:solidFill>
                  <a:schemeClr val="accent5">
                    <a:lumMod val="50000"/>
                  </a:schemeClr>
                </a:solidFill>
              </a:rPr>
              <a:t> Renta: 600 d = </a:t>
            </a:r>
            <a:r>
              <a:rPr lang="es-AR" b="1" dirty="0">
                <a:solidFill>
                  <a:schemeClr val="accent5">
                    <a:lumMod val="50000"/>
                  </a:schemeClr>
                </a:solidFill>
              </a:rPr>
              <a:t>55%   +85d</a:t>
            </a:r>
          </a:p>
          <a:p>
            <a:r>
              <a:rPr lang="es-AR" dirty="0" err="1">
                <a:solidFill>
                  <a:schemeClr val="accent4"/>
                </a:solidFill>
              </a:rPr>
              <a:t>Int</a:t>
            </a:r>
            <a:r>
              <a:rPr lang="es-AR" dirty="0">
                <a:solidFill>
                  <a:schemeClr val="accent4"/>
                </a:solidFill>
              </a:rPr>
              <a:t> </a:t>
            </a:r>
            <a:r>
              <a:rPr lang="es-AR" dirty="0" err="1">
                <a:solidFill>
                  <a:schemeClr val="accent4"/>
                </a:solidFill>
              </a:rPr>
              <a:t>R+Cob</a:t>
            </a:r>
            <a:r>
              <a:rPr lang="es-AR" dirty="0">
                <a:solidFill>
                  <a:schemeClr val="accent4"/>
                </a:solidFill>
              </a:rPr>
              <a:t>: 586 d = </a:t>
            </a:r>
            <a:r>
              <a:rPr lang="es-AR" b="1" dirty="0">
                <a:solidFill>
                  <a:schemeClr val="accent4"/>
                </a:solidFill>
              </a:rPr>
              <a:t>54%   +71d</a:t>
            </a:r>
          </a:p>
          <a:p>
            <a:r>
              <a:rPr lang="es-AR" dirty="0" err="1">
                <a:solidFill>
                  <a:schemeClr val="accent6">
                    <a:lumMod val="50000"/>
                  </a:schemeClr>
                </a:solidFill>
              </a:rPr>
              <a:t>Int</a:t>
            </a:r>
            <a:r>
              <a:rPr lang="es-A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AR" dirty="0" err="1">
                <a:solidFill>
                  <a:schemeClr val="accent6">
                    <a:lumMod val="50000"/>
                  </a:schemeClr>
                </a:solidFill>
              </a:rPr>
              <a:t>Cob</a:t>
            </a:r>
            <a:r>
              <a:rPr lang="es-AR" dirty="0">
                <a:solidFill>
                  <a:schemeClr val="accent6">
                    <a:lumMod val="50000"/>
                  </a:schemeClr>
                </a:solidFill>
              </a:rPr>
              <a:t>: 642 d = </a:t>
            </a:r>
            <a:r>
              <a:rPr lang="es-AR" b="1" dirty="0">
                <a:solidFill>
                  <a:schemeClr val="accent6">
                    <a:lumMod val="50000"/>
                  </a:schemeClr>
                </a:solidFill>
              </a:rPr>
              <a:t>59%        +127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28" y="6102753"/>
            <a:ext cx="631396" cy="66178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343955" y="161501"/>
            <a:ext cx="452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NDVI Secuencias. 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 Ocupación Tierra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9" y="3541690"/>
            <a:ext cx="4792696" cy="29878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9" y="577083"/>
            <a:ext cx="4625270" cy="29183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789" y="577083"/>
            <a:ext cx="4391696" cy="29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6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64" y="71664"/>
            <a:ext cx="631396" cy="6617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148884" y="217356"/>
            <a:ext cx="500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Aportes 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MSeca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aérea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597759" y="3655823"/>
            <a:ext cx="45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La secuencia con mayor aporte de MS acumulada fue </a:t>
            </a:r>
            <a:r>
              <a:rPr lang="es-AR" sz="1600" dirty="0" err="1"/>
              <a:t>Int</a:t>
            </a:r>
            <a:r>
              <a:rPr lang="es-AR" sz="1600" dirty="0"/>
              <a:t> Cobertura. La de menor aporte, Tercios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3443"/>
            <a:ext cx="4481847" cy="2944374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3284113" y="2779454"/>
            <a:ext cx="360608" cy="5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847" y="733443"/>
            <a:ext cx="4570713" cy="29443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6" y="3677816"/>
            <a:ext cx="4469811" cy="29797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510" y="4240598"/>
            <a:ext cx="3500654" cy="21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70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64" y="71664"/>
            <a:ext cx="631396" cy="6617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40546" y="229748"/>
            <a:ext cx="500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Rendimiento Acumulado </a:t>
            </a:r>
            <a:r>
              <a:rPr 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 Glucosa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3444"/>
            <a:ext cx="4765183" cy="29716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802" y="733444"/>
            <a:ext cx="4597758" cy="29716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05138"/>
            <a:ext cx="4765183" cy="29716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802" y="3705138"/>
            <a:ext cx="4689198" cy="297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04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21228" y="235897"/>
            <a:ext cx="477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Balance parcial de nutrientes, P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099212" y="3812146"/>
            <a:ext cx="3748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/>
              <a:t>LaTeresita</a:t>
            </a:r>
            <a:r>
              <a:rPr lang="es-AR" b="1" dirty="0"/>
              <a:t>:</a:t>
            </a:r>
            <a:r>
              <a:rPr lang="es-AR" dirty="0"/>
              <a:t> fertiliza en línea fuerte a todos los cultivos (incluso S2°)</a:t>
            </a:r>
          </a:p>
          <a:p>
            <a:r>
              <a:rPr lang="es-AR" b="1" dirty="0" err="1"/>
              <a:t>LaLucila</a:t>
            </a:r>
            <a:r>
              <a:rPr lang="es-AR" dirty="0"/>
              <a:t> incorpora “</a:t>
            </a:r>
            <a:r>
              <a:rPr lang="es-AR" dirty="0" err="1"/>
              <a:t>reposción</a:t>
            </a:r>
            <a:r>
              <a:rPr lang="es-AR" dirty="0"/>
              <a:t>” antes de S1° + buena </a:t>
            </a:r>
            <a:r>
              <a:rPr lang="es-AR" dirty="0" err="1"/>
              <a:t>Fert</a:t>
            </a:r>
            <a:r>
              <a:rPr lang="es-AR" dirty="0"/>
              <a:t> línea</a:t>
            </a:r>
          </a:p>
          <a:p>
            <a:r>
              <a:rPr lang="es-AR" b="1" dirty="0"/>
              <a:t>San Felipe </a:t>
            </a:r>
            <a:r>
              <a:rPr lang="es-AR" dirty="0"/>
              <a:t>incorpora “reposición” antes de gramíneas + buena </a:t>
            </a:r>
            <a:r>
              <a:rPr lang="es-AR" dirty="0" err="1"/>
              <a:t>Fert</a:t>
            </a:r>
            <a:r>
              <a:rPr lang="es-AR" dirty="0"/>
              <a:t> línea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64" y="71664"/>
            <a:ext cx="631396" cy="66178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" y="733444"/>
            <a:ext cx="4489127" cy="27522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580" y="733444"/>
            <a:ext cx="4580803" cy="27522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2" y="3557885"/>
            <a:ext cx="4489127" cy="27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2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421228" y="235897"/>
            <a:ext cx="477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Balance parcial de nutrientes, N: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71757" y="5077622"/>
            <a:ext cx="4672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Nuestros sistemas son más deficientes de N, que de C.</a:t>
            </a:r>
          </a:p>
          <a:p>
            <a:r>
              <a:rPr lang="es-AR" sz="1600" dirty="0"/>
              <a:t>Para incorporar C al sistema es necesario una </a:t>
            </a:r>
            <a:r>
              <a:rPr lang="es-AR" sz="1600" dirty="0" err="1"/>
              <a:t>esteq</a:t>
            </a:r>
            <a:r>
              <a:rPr lang="es-AR" sz="1600" dirty="0"/>
              <a:t> 10C:1N. Si sólo ponemos C no subiremos MO.</a:t>
            </a:r>
          </a:p>
          <a:p>
            <a:r>
              <a:rPr lang="es-AR" sz="1600" dirty="0"/>
              <a:t>J.P </a:t>
            </a:r>
            <a:r>
              <a:rPr lang="es-AR" sz="1600" dirty="0" err="1"/>
              <a:t>Monzon</a:t>
            </a:r>
            <a:r>
              <a:rPr lang="es-AR" sz="1600" dirty="0"/>
              <a:t> y F. </a:t>
            </a:r>
            <a:r>
              <a:rPr lang="es-AR" sz="1600" dirty="0" err="1"/>
              <a:t>Salvagiotti</a:t>
            </a:r>
            <a:r>
              <a:rPr lang="es-AR" sz="1600" dirty="0"/>
              <a:t>, </a:t>
            </a:r>
            <a:r>
              <a:rPr lang="es-AR" sz="1600" dirty="0" err="1"/>
              <a:t>com</a:t>
            </a:r>
            <a:r>
              <a:rPr lang="es-AR" sz="1600" dirty="0"/>
              <a:t> personal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64" y="71664"/>
            <a:ext cx="631396" cy="6617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725642"/>
            <a:ext cx="4580803" cy="27232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476" y="725642"/>
            <a:ext cx="4580803" cy="27232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69345"/>
            <a:ext cx="4579279" cy="272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01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64" y="71664"/>
            <a:ext cx="631396" cy="66178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125792" y="3837904"/>
            <a:ext cx="3295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En Bragado se incorporan fertilizantes con azufre (SPS, arrancadores y Urea).</a:t>
            </a:r>
          </a:p>
          <a:p>
            <a:r>
              <a:rPr lang="es-AR" dirty="0"/>
              <a:t>La Lucila, SPS</a:t>
            </a:r>
          </a:p>
          <a:p>
            <a:r>
              <a:rPr lang="es-AR" dirty="0"/>
              <a:t>La Teresita usa Yeso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421228" y="235897"/>
            <a:ext cx="477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Balance parcial de nutrientes, S: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88" y="733444"/>
            <a:ext cx="4579279" cy="27232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076" y="733444"/>
            <a:ext cx="4580803" cy="27232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88" y="3584949"/>
            <a:ext cx="4579279" cy="272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61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8946" y="218941"/>
            <a:ext cx="500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Dinámica de Malezas: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09093" y="5321272"/>
            <a:ext cx="864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1° año: </a:t>
            </a:r>
            <a:r>
              <a:rPr lang="es-AR" dirty="0" err="1"/>
              <a:t>Tr</a:t>
            </a:r>
            <a:r>
              <a:rPr lang="es-AR" dirty="0"/>
              <a:t>/</a:t>
            </a:r>
            <a:r>
              <a:rPr lang="es-AR" dirty="0" err="1"/>
              <a:t>Sj</a:t>
            </a:r>
            <a:r>
              <a:rPr lang="es-AR" dirty="0"/>
              <a:t> baja fuerte nacimientos </a:t>
            </a:r>
            <a:r>
              <a:rPr lang="es-AR" dirty="0" err="1"/>
              <a:t>RNegra</a:t>
            </a:r>
            <a:r>
              <a:rPr lang="es-AR" dirty="0"/>
              <a:t>, más efecto que CS/S1°</a:t>
            </a:r>
          </a:p>
          <a:p>
            <a:r>
              <a:rPr lang="es-AR" dirty="0"/>
              <a:t>2° año: Maíz aumenta nacimientos </a:t>
            </a:r>
            <a:r>
              <a:rPr lang="es-AR" dirty="0" err="1"/>
              <a:t>RNegra</a:t>
            </a:r>
            <a:r>
              <a:rPr lang="es-AR" dirty="0"/>
              <a:t>, especialmente Tercios. </a:t>
            </a:r>
            <a:r>
              <a:rPr lang="es-AR" dirty="0" err="1"/>
              <a:t>Cob</a:t>
            </a:r>
            <a:r>
              <a:rPr lang="es-AR" dirty="0"/>
              <a:t>/</a:t>
            </a:r>
            <a:r>
              <a:rPr lang="es-AR" dirty="0" err="1"/>
              <a:t>Mz</a:t>
            </a:r>
            <a:r>
              <a:rPr lang="es-AR" dirty="0"/>
              <a:t>: dos años seguidos con CS con efecto persistente</a:t>
            </a:r>
          </a:p>
          <a:p>
            <a:r>
              <a:rPr lang="es-AR" dirty="0"/>
              <a:t>3° año: la rotación de Tercios con +</a:t>
            </a:r>
            <a:r>
              <a:rPr lang="es-AR" dirty="0" err="1"/>
              <a:t>RNegra</a:t>
            </a:r>
            <a:r>
              <a:rPr lang="es-AR" dirty="0"/>
              <a:t>. </a:t>
            </a:r>
            <a:r>
              <a:rPr lang="es-AR" dirty="0" err="1"/>
              <a:t>Int</a:t>
            </a:r>
            <a:r>
              <a:rPr lang="es-AR" dirty="0"/>
              <a:t> </a:t>
            </a:r>
            <a:r>
              <a:rPr lang="es-AR" dirty="0" err="1"/>
              <a:t>Cob</a:t>
            </a:r>
            <a:r>
              <a:rPr lang="es-AR" dirty="0"/>
              <a:t> con -</a:t>
            </a:r>
            <a:r>
              <a:rPr lang="es-AR" dirty="0" err="1"/>
              <a:t>RNegra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64" y="71664"/>
            <a:ext cx="631396" cy="6617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0" y="550890"/>
            <a:ext cx="6107585" cy="48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76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78794" y="157192"/>
            <a:ext cx="777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Maleza problema a la siembra sojas y previa aplicación cierre surco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5" y="713474"/>
            <a:ext cx="4443047" cy="27507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5" y="3464196"/>
            <a:ext cx="4533199" cy="275224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942441"/>
            <a:ext cx="3102556" cy="233480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009882" y="3915177"/>
            <a:ext cx="3631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En todos los casos mayor </a:t>
            </a:r>
            <a:r>
              <a:rPr lang="es-AR" dirty="0" err="1"/>
              <a:t>Frec</a:t>
            </a:r>
            <a:r>
              <a:rPr lang="es-AR" dirty="0"/>
              <a:t> de la maleza problema en Tercios vs Intensificado</a:t>
            </a:r>
          </a:p>
          <a:p>
            <a:r>
              <a:rPr lang="es-AR" dirty="0"/>
              <a:t>Dentro de intensificados, </a:t>
            </a:r>
            <a:r>
              <a:rPr lang="es-AR" dirty="0" err="1"/>
              <a:t>Coberturta</a:t>
            </a:r>
            <a:r>
              <a:rPr lang="es-AR" dirty="0"/>
              <a:t> con menor presión.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242" y="712713"/>
            <a:ext cx="4443047" cy="27522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41" y="976743"/>
            <a:ext cx="3102556" cy="23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0854" y="316912"/>
            <a:ext cx="495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Margen bruto 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18" y="1107203"/>
            <a:ext cx="8757647" cy="20867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711" y="3666546"/>
            <a:ext cx="4477179" cy="27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41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1227" y="217888"/>
            <a:ext cx="400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Como sigue. Como seguimos 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1" y="717062"/>
            <a:ext cx="7972023" cy="258865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803819" y="749259"/>
            <a:ext cx="862885" cy="252426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270457" y="3529225"/>
            <a:ext cx="87318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Dudas:</a:t>
            </a:r>
          </a:p>
          <a:p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400" b="1" dirty="0">
                <a:latin typeface="Arial" panose="020B0604020202020204" pitchFamily="34" charset="0"/>
                <a:cs typeface="Arial" panose="020B0604020202020204" pitchFamily="34" charset="0"/>
              </a:rPr>
              <a:t>El CC tocaría una gramínea. Por lo que estamos viendo y midiendo, lo cambiamos por </a:t>
            </a:r>
            <a:r>
              <a:rPr lang="es-A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Vicia+Gram</a:t>
            </a:r>
            <a:r>
              <a:rPr lang="es-AR" sz="1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A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(ya aclarada)</a:t>
            </a:r>
          </a:p>
          <a:p>
            <a:endParaRPr lang="es-A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400" b="1" dirty="0">
                <a:latin typeface="Arial" panose="020B0604020202020204" pitchFamily="34" charset="0"/>
                <a:cs typeface="Arial" panose="020B0604020202020204" pitchFamily="34" charset="0"/>
              </a:rPr>
              <a:t>Secado de los CC fijo (40 d antes de la F </a:t>
            </a:r>
            <a:r>
              <a:rPr lang="es-A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sbra</a:t>
            </a:r>
            <a:r>
              <a:rPr lang="es-AR" sz="1400" b="1" dirty="0">
                <a:latin typeface="Arial" panose="020B0604020202020204" pitchFamily="34" charset="0"/>
                <a:cs typeface="Arial" panose="020B0604020202020204" pitchFamily="34" charset="0"/>
              </a:rPr>
              <a:t>) o lo regulamos en función de las lluvias ?</a:t>
            </a:r>
          </a:p>
          <a:p>
            <a:endParaRPr lang="es-A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400" b="1" dirty="0">
                <a:latin typeface="Arial" panose="020B0604020202020204" pitchFamily="34" charset="0"/>
                <a:cs typeface="Arial" panose="020B0604020202020204" pitchFamily="34" charset="0"/>
              </a:rPr>
              <a:t>Trigos: En Z5.5 medir N-</a:t>
            </a:r>
            <a:r>
              <a:rPr lang="es-A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Tester</a:t>
            </a:r>
            <a:r>
              <a:rPr lang="es-AR" sz="1400" b="1" dirty="0">
                <a:latin typeface="Arial" panose="020B0604020202020204" pitchFamily="34" charset="0"/>
                <a:cs typeface="Arial" panose="020B0604020202020204" pitchFamily="34" charset="0"/>
              </a:rPr>
              <a:t> Algo mas?</a:t>
            </a:r>
          </a:p>
          <a:p>
            <a:endParaRPr lang="es-A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400" b="1" dirty="0">
                <a:latin typeface="Arial" panose="020B0604020202020204" pitchFamily="34" charset="0"/>
                <a:cs typeface="Arial" panose="020B0604020202020204" pitchFamily="34" charset="0"/>
              </a:rPr>
              <a:t>N en grano trigo, tiene sentido? hay </a:t>
            </a:r>
            <a:r>
              <a:rPr lang="es-A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presup</a:t>
            </a:r>
            <a:r>
              <a:rPr lang="es-AR" sz="14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06" y="5934257"/>
            <a:ext cx="631396" cy="6617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5" y="5455860"/>
            <a:ext cx="3348506" cy="114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50" y="4157125"/>
            <a:ext cx="3246611" cy="2237166"/>
          </a:xfrm>
          <a:prstGeom prst="rect">
            <a:avLst/>
          </a:prstGeom>
        </p:spPr>
      </p:pic>
      <p:sp>
        <p:nvSpPr>
          <p:cNvPr id="2" name="CuadroTexto 2"/>
          <p:cNvSpPr txBox="1"/>
          <p:nvPr/>
        </p:nvSpPr>
        <p:spPr>
          <a:xfrm>
            <a:off x="0" y="149589"/>
            <a:ext cx="788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Preguntas a responder en este proyecto: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70" y="4157125"/>
            <a:ext cx="3180443" cy="223716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8624" y="4136067"/>
            <a:ext cx="2826348" cy="22431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2944969" y="4136066"/>
            <a:ext cx="3202547" cy="22431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6147516" y="4136066"/>
            <a:ext cx="2826345" cy="22431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118624" y="960120"/>
            <a:ext cx="8855238" cy="288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5993" y="1124164"/>
            <a:ext cx="80804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¿Es posible mejorar los indicadores de sustentabilidad mediante la intensificación de las rotaciones de cultivos?</a:t>
            </a:r>
          </a:p>
          <a:p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¿La intensificación de las rotaciones mediante </a:t>
            </a:r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ofrece mejores indicadores que la intensificación mediante </a:t>
            </a:r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¿Cuál es el impacto económico de optar por </a:t>
            </a:r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a la hora de intensificar las rotaciones?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04" y="11878"/>
            <a:ext cx="631396" cy="66178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1" y="4143595"/>
            <a:ext cx="2992633" cy="22431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679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71688" y="230819"/>
            <a:ext cx="89497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s-ES" altLang="es-AR" sz="1600" u="sng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AR" sz="1800" b="1" u="sng" dirty="0">
                <a:cs typeface="Times New Roman" panose="02020603050405020304" pitchFamily="18" charset="0"/>
              </a:rPr>
              <a:t>Objetivos específicos: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AR" sz="1800" u="sng" dirty="0">
              <a:cs typeface="Times New Roman" panose="02020603050405020304" pitchFamily="18" charset="0"/>
            </a:endParaRPr>
          </a:p>
          <a:p>
            <a:pPr marL="400050" indent="-400050" algn="just">
              <a:spcBef>
                <a:spcPct val="0"/>
              </a:spcBef>
              <a:buFont typeface="+mj-lt"/>
              <a:buAutoNum type="romanUcPeriod"/>
            </a:pPr>
            <a:r>
              <a:rPr lang="es-ES" altLang="es-AR" sz="1600" dirty="0">
                <a:cs typeface="Times New Roman" panose="02020603050405020304" pitchFamily="18" charset="0"/>
              </a:rPr>
              <a:t>Estudiar los cambios en </a:t>
            </a:r>
            <a:r>
              <a:rPr lang="es-ES" altLang="es-AR" sz="1600" u="sng" dirty="0">
                <a:cs typeface="Times New Roman" panose="02020603050405020304" pitchFamily="18" charset="0"/>
              </a:rPr>
              <a:t>productividad y rentabilidad </a:t>
            </a:r>
            <a:r>
              <a:rPr lang="es-ES" altLang="es-AR" sz="1600" dirty="0">
                <a:cs typeface="Times New Roman" panose="02020603050405020304" pitchFamily="18" charset="0"/>
              </a:rPr>
              <a:t>de sistemas agrícolas cuando se implementan secuencias de cultivos con </a:t>
            </a:r>
            <a:r>
              <a:rPr lang="es-ES" altLang="es-AR" sz="1600" u="sng" dirty="0">
                <a:cs typeface="Times New Roman" panose="02020603050405020304" pitchFamily="18" charset="0"/>
              </a:rPr>
              <a:t>diferente índice de intensificación y diversidad de especies, ya sea </a:t>
            </a:r>
            <a:r>
              <a:rPr lang="es-ES" altLang="es-AR" sz="1600" i="1" u="sng" dirty="0">
                <a:cs typeface="Times New Roman" panose="02020603050405020304" pitchFamily="18" charset="0"/>
              </a:rPr>
              <a:t>con </a:t>
            </a:r>
            <a:r>
              <a:rPr lang="es-ES" altLang="es-AR" sz="1600" u="sng" dirty="0">
                <a:cs typeface="Times New Roman" panose="02020603050405020304" pitchFamily="18" charset="0"/>
              </a:rPr>
              <a:t>o</a:t>
            </a:r>
            <a:r>
              <a:rPr lang="es-ES" altLang="es-AR" sz="1600" i="1" u="sng" dirty="0">
                <a:cs typeface="Times New Roman" panose="02020603050405020304" pitchFamily="18" charset="0"/>
              </a:rPr>
              <a:t> sin </a:t>
            </a:r>
            <a:r>
              <a:rPr lang="es-ES" altLang="es-AR" sz="1600" u="sng" dirty="0">
                <a:cs typeface="Times New Roman" panose="02020603050405020304" pitchFamily="18" charset="0"/>
              </a:rPr>
              <a:t>finalidad de renta.</a:t>
            </a:r>
          </a:p>
          <a:p>
            <a:pPr marL="400050" indent="-400050" algn="just">
              <a:spcBef>
                <a:spcPct val="0"/>
              </a:spcBef>
              <a:buFont typeface="+mj-lt"/>
              <a:buAutoNum type="romanUcPeriod"/>
            </a:pPr>
            <a:endParaRPr lang="es-ES" altLang="es-AR" sz="1600" dirty="0">
              <a:cs typeface="Times New Roman" panose="02020603050405020304" pitchFamily="18" charset="0"/>
            </a:endParaRPr>
          </a:p>
          <a:p>
            <a:pPr marL="400050" indent="-400050" algn="just">
              <a:spcBef>
                <a:spcPct val="0"/>
              </a:spcBef>
              <a:buFont typeface="+mj-lt"/>
              <a:buAutoNum type="romanUcPeriod"/>
            </a:pPr>
            <a:r>
              <a:rPr lang="es-ES" altLang="es-AR" sz="1600" dirty="0">
                <a:cs typeface="Times New Roman" panose="02020603050405020304" pitchFamily="18" charset="0"/>
              </a:rPr>
              <a:t>Evaluar los </a:t>
            </a:r>
            <a:r>
              <a:rPr lang="es-ES" altLang="es-AR" sz="1600" u="sng" dirty="0">
                <a:cs typeface="Times New Roman" panose="02020603050405020304" pitchFamily="18" charset="0"/>
              </a:rPr>
              <a:t>efectos acumulativos beneficiosos sobre las propiedades de los suelos y el sistema </a:t>
            </a:r>
            <a:r>
              <a:rPr lang="es-ES" altLang="es-AR" sz="1600" dirty="0">
                <a:cs typeface="Times New Roman" panose="02020603050405020304" pitchFamily="18" charset="0"/>
              </a:rPr>
              <a:t>y, en consecuencia, sobre los rendimientos de los cultivos en los siguientes ciclos de la rotación.</a:t>
            </a:r>
            <a:endParaRPr lang="es-AR" altLang="es-A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141" y="3254881"/>
            <a:ext cx="89188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rotaciones con mayor índice de intensificación de cultivos en la rotación, 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con o sin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finalidad de cosecha, 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capturan más recursos disponibles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aumentando la productividad anual, aportando más cantidad y calidad de residuos orgánicos al suelo mejorando las condiciones de crecimiento en cultivos futuros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00050" indent="-400050">
              <a:buFont typeface="+mj-lt"/>
              <a:buAutoNum type="romanUcPeriod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Las variables físicas, químicas y biológicas del suelo, así como el manejo de adversidades bióticas, mejorarán en las secuencias intensificadas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comparación con la secuencia típica de tercios, sin verse afectadas estas variables según los cultivos invernales sean de renta o de servicio (CR o CC).     </a:t>
            </a:r>
            <a:r>
              <a:rPr lang="es-E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 Nula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04" y="11878"/>
            <a:ext cx="631396" cy="6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6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9255" y="1660525"/>
            <a:ext cx="8615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AR" altLang="es-AR" dirty="0">
                <a:cs typeface="Times New Roman" panose="02020603050405020304" pitchFamily="18" charset="0"/>
              </a:rPr>
              <a:t>Las tecnologías de insumo harán su aporte al incremento de la producción y calidad, </a:t>
            </a:r>
            <a:r>
              <a:rPr lang="es-AR" altLang="es-AR" u="sng" dirty="0">
                <a:cs typeface="Times New Roman" panose="02020603050405020304" pitchFamily="18" charset="0"/>
              </a:rPr>
              <a:t>pero el salto cualitativo de nuestros actuales sistemas productivos </a:t>
            </a:r>
            <a:r>
              <a:rPr lang="es-AR" altLang="es-AR" u="sng" dirty="0">
                <a:solidFill>
                  <a:srgbClr val="000000"/>
                </a:solidFill>
                <a:cs typeface="Times New Roman" panose="02020603050405020304" pitchFamily="18" charset="0"/>
              </a:rPr>
              <a:t>serán las </a:t>
            </a:r>
            <a:r>
              <a:rPr lang="es-AR" altLang="es-AR" b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tecnologías de proceso. </a:t>
            </a:r>
            <a:r>
              <a:rPr lang="es-AR" altLang="es-AR" dirty="0"/>
              <a:t>Incorporar especies fijadoras de nitrógeno y diseñar secuencias de rotación (diseño espacio temporal de especies para capturar estas ventajas) sería importante para lograrlo</a:t>
            </a: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338138" y="152400"/>
            <a:ext cx="8458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1800" b="1" dirty="0">
                <a:cs typeface="Times New Roman" panose="02020603050405020304" pitchFamily="18" charset="0"/>
              </a:rPr>
              <a:t>Reunión Mesa Planes Nacionales.</a:t>
            </a:r>
            <a:r>
              <a:rPr lang="es-AR" altLang="es-A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s-AR" sz="1800" b="1" dirty="0">
                <a:cs typeface="Times New Roman" panose="02020603050405020304" pitchFamily="18" charset="0"/>
              </a:rPr>
              <a:t>JUNIO 2016</a:t>
            </a:r>
            <a:endParaRPr lang="es-AR" altLang="es-A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1800" b="1" dirty="0">
                <a:cs typeface="Times New Roman" panose="02020603050405020304" pitchFamily="18" charset="0"/>
              </a:rPr>
              <a:t> Re-pensando la Agricultura.</a:t>
            </a:r>
            <a:endParaRPr lang="es-AR" altLang="es-A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1800" b="1" dirty="0">
                <a:cs typeface="Times New Roman" panose="02020603050405020304" pitchFamily="18" charset="0"/>
              </a:rPr>
              <a:t> </a:t>
            </a:r>
            <a:endParaRPr lang="es-AR" altLang="es-A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1800" b="1" dirty="0">
                <a:cs typeface="Times New Roman" panose="02020603050405020304" pitchFamily="18" charset="0"/>
              </a:rPr>
              <a:t>Taller de la Mesa de Planes Nacionales de AACREA con referentes en distintas áreas de las Ciencias Agronómicas</a:t>
            </a:r>
            <a:endParaRPr lang="es-AR" altLang="es-A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83" y="3526663"/>
            <a:ext cx="4281923" cy="246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162" y="3371016"/>
            <a:ext cx="7353837" cy="277330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5910" y="3721994"/>
            <a:ext cx="157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Trigos 4° Camp</a:t>
            </a:r>
          </a:p>
          <a:p>
            <a:r>
              <a:rPr lang="es-AR" dirty="0"/>
              <a:t>Rotaciones 1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4389602"/>
            <a:ext cx="1674253" cy="21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3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33" y="1247946"/>
            <a:ext cx="8145793" cy="260464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0440" y="189605"/>
            <a:ext cx="484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u="sng" dirty="0"/>
              <a:t>Tratamientos a evaluar: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46975" y="3876541"/>
            <a:ext cx="765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Campaña          20/21        21/22      </a:t>
            </a:r>
            <a:r>
              <a:rPr lang="es-AR" b="1" dirty="0">
                <a:solidFill>
                  <a:srgbClr val="FF0000"/>
                </a:solidFill>
              </a:rPr>
              <a:t>22/23</a:t>
            </a:r>
            <a:r>
              <a:rPr lang="es-AR" b="1" dirty="0"/>
              <a:t>      23/24      24/25      </a:t>
            </a:r>
            <a:r>
              <a:rPr lang="es-AR" b="1" dirty="0">
                <a:solidFill>
                  <a:srgbClr val="FF0000"/>
                </a:solidFill>
              </a:rPr>
              <a:t>25/26     26/27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32152" y="4870095"/>
            <a:ext cx="7472123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rgbClr val="FF0000"/>
                </a:solidFill>
              </a:rPr>
              <a:t>En estos años estaremos evaluando además captura recursos y EU</a:t>
            </a:r>
          </a:p>
          <a:p>
            <a:pPr algn="ctr"/>
            <a:r>
              <a:rPr lang="es-AR" b="1" dirty="0">
                <a:solidFill>
                  <a:srgbClr val="FF0000"/>
                </a:solidFill>
              </a:rPr>
              <a:t>Radiación: frecuencia 10-15 días con barra</a:t>
            </a:r>
          </a:p>
          <a:p>
            <a:pPr algn="ctr"/>
            <a:r>
              <a:rPr lang="es-AR" b="1" dirty="0">
                <a:solidFill>
                  <a:srgbClr val="FF0000"/>
                </a:solidFill>
              </a:rPr>
              <a:t>Agua ?: método balance</a:t>
            </a:r>
          </a:p>
          <a:p>
            <a:pPr algn="ctr"/>
            <a:r>
              <a:rPr lang="es-AR" b="1" dirty="0">
                <a:solidFill>
                  <a:srgbClr val="FF0000"/>
                </a:solidFill>
              </a:rPr>
              <a:t>Nutrientes: en grano a cosecha (N,P,S)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3" y="51045"/>
            <a:ext cx="729417" cy="76451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038791" y="3876541"/>
            <a:ext cx="759853" cy="3693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7486919" y="3899611"/>
            <a:ext cx="759853" cy="3693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/>
          <p:cNvSpPr/>
          <p:nvPr/>
        </p:nvSpPr>
        <p:spPr>
          <a:xfrm>
            <a:off x="6628328" y="3899611"/>
            <a:ext cx="759853" cy="3693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/>
          <p:cNvSpPr/>
          <p:nvPr/>
        </p:nvSpPr>
        <p:spPr>
          <a:xfrm>
            <a:off x="4798645" y="1313977"/>
            <a:ext cx="746976" cy="252327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4418718" y="4315966"/>
            <a:ext cx="0" cy="554129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7008254" y="4334849"/>
            <a:ext cx="0" cy="554129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7866845" y="4315965"/>
            <a:ext cx="0" cy="554129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266683" y="815563"/>
            <a:ext cx="21520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1° ciclo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102896" y="802684"/>
            <a:ext cx="21520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2° ciclo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486919" y="815563"/>
            <a:ext cx="7598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201616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7905" y="140944"/>
            <a:ext cx="519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Variables a cuantificar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228" y="42194"/>
            <a:ext cx="631396" cy="6617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37894" y="6213895"/>
            <a:ext cx="472654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AR" b="1" dirty="0"/>
              <a:t>Años: 3 , 6 y 7: </a:t>
            </a:r>
            <a:r>
              <a:rPr lang="es-AR" b="1" dirty="0" err="1"/>
              <a:t>Int</a:t>
            </a:r>
            <a:r>
              <a:rPr lang="es-AR" b="1" dirty="0"/>
              <a:t> radiación (balance agua?)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14" y="703973"/>
            <a:ext cx="8168063" cy="54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9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495" y="3513078"/>
            <a:ext cx="3076065" cy="30355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448" y="3513077"/>
            <a:ext cx="3169035" cy="30526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05" y="3513077"/>
            <a:ext cx="3455231" cy="3052606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97905" y="140944"/>
            <a:ext cx="8306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Caracterización de los sitios experimentales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450772" y="3193549"/>
            <a:ext cx="260178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/>
              <a:t>San Felipe (Bragado) SS Bragado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793163" y="3193549"/>
            <a:ext cx="245309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/>
              <a:t>La Lucila (</a:t>
            </a:r>
            <a:r>
              <a:rPr lang="es-AR" sz="1400" b="1" dirty="0" err="1"/>
              <a:t>Pergam</a:t>
            </a:r>
            <a:r>
              <a:rPr lang="es-AR" sz="1400" b="1" dirty="0"/>
              <a:t>) SS Urquiza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3" t="29675" r="11508" b="10214"/>
          <a:stretch/>
        </p:blipFill>
        <p:spPr>
          <a:xfrm>
            <a:off x="1875260" y="838954"/>
            <a:ext cx="2207578" cy="22319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64" y="71664"/>
            <a:ext cx="631396" cy="66178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79338" y="3193137"/>
            <a:ext cx="25603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/>
              <a:t>La Teresita (</a:t>
            </a:r>
            <a:r>
              <a:rPr lang="es-AR" sz="1400" b="1" dirty="0" err="1"/>
              <a:t>SPedro</a:t>
            </a:r>
            <a:r>
              <a:rPr lang="es-AR" sz="1400" b="1" dirty="0"/>
              <a:t>) SS Rio Tala</a:t>
            </a:r>
          </a:p>
        </p:txBody>
      </p:sp>
      <p:sp>
        <p:nvSpPr>
          <p:cNvPr id="5" name="CuadroTexto 4"/>
          <p:cNvSpPr txBox="1"/>
          <p:nvPr/>
        </p:nvSpPr>
        <p:spPr>
          <a:xfrm rot="16200000">
            <a:off x="-767417" y="4913114"/>
            <a:ext cx="182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Profundidad</a:t>
            </a:r>
            <a:r>
              <a:rPr lang="en-US" dirty="0"/>
              <a:t> (cm)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658726" y="6488668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Lámina de agua (mm)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8512" y="733444"/>
            <a:ext cx="3090929" cy="23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70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7881</TotalTime>
  <Words>1495</Words>
  <Application>Microsoft Office PowerPoint</Application>
  <PresentationFormat>Presentación en pantalla (4:3)</PresentationFormat>
  <Paragraphs>182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Tema de Office</vt:lpstr>
      <vt:lpstr>Sistemas de Producción y Sustentabilidad de la agricultura en la región Norte de Bs As.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Producción y Sustentabilidad de la agricultura en la región Norte de Bs As.</dc:title>
  <dc:creator>Matías Ermacora</dc:creator>
  <cp:lastModifiedBy>Matias Ermacora</cp:lastModifiedBy>
  <cp:revision>286</cp:revision>
  <dcterms:created xsi:type="dcterms:W3CDTF">2022-02-16T12:47:55Z</dcterms:created>
  <dcterms:modified xsi:type="dcterms:W3CDTF">2024-07-29T18:07:53Z</dcterms:modified>
</cp:coreProperties>
</file>